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6" r:id="rId4"/>
    <p:sldId id="257" r:id="rId5"/>
    <p:sldId id="258" r:id="rId6"/>
    <p:sldId id="260" r:id="rId7"/>
    <p:sldId id="259" r:id="rId8"/>
    <p:sldId id="261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>
      <p:cViewPr varScale="1">
        <p:scale>
          <a:sx n="74" d="100"/>
          <a:sy n="74" d="100"/>
        </p:scale>
        <p:origin x="12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&#1084;\Desktop\&#1053;&#1086;&#1074;&#1072;&#1103;%20&#1087;&#1072;&#1087;&#1082;&#1072;%20(6)\6.wav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3" Type="http://schemas.openxmlformats.org/officeDocument/2006/relationships/audio" Target="../media/audio4.wav"/><Relationship Id="rId7" Type="http://schemas.openxmlformats.org/officeDocument/2006/relationships/slide" Target="slide6.xml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&#1084;\Desktop\&#1053;&#1086;&#1074;&#1072;&#1103;%20&#1087;&#1072;&#1087;&#1082;&#1072;%20(6)\6.wav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14.jp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png"/><Relationship Id="rId1" Type="http://schemas.openxmlformats.org/officeDocument/2006/relationships/audio" Target="file:///D:\&#1076;&#1086;&#1084;\Desktop\&#1053;&#1086;&#1074;&#1072;&#1103;%20&#1087;&#1072;&#1087;&#1082;&#1072;%20(6)\&#1079;&#1074;&#1091;&#1082;5.wav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9.wdp"/><Relationship Id="rId18" Type="http://schemas.openxmlformats.org/officeDocument/2006/relationships/image" Target="../media/image32.png"/><Relationship Id="rId3" Type="http://schemas.openxmlformats.org/officeDocument/2006/relationships/audio" Target="../media/audio6.wav"/><Relationship Id="rId21" Type="http://schemas.microsoft.com/office/2007/relationships/hdphoto" Target="../media/hdphoto13.wdp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microsoft.com/office/2007/relationships/hdphoto" Target="../media/hdphoto11.wdp"/><Relationship Id="rId25" Type="http://schemas.openxmlformats.org/officeDocument/2006/relationships/image" Target="../media/image36.png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24" Type="http://schemas.openxmlformats.org/officeDocument/2006/relationships/image" Target="../media/image35.png"/><Relationship Id="rId5" Type="http://schemas.openxmlformats.org/officeDocument/2006/relationships/image" Target="../media/image24.jpeg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10" Type="http://schemas.openxmlformats.org/officeDocument/2006/relationships/image" Target="../media/image28.png"/><Relationship Id="rId19" Type="http://schemas.microsoft.com/office/2007/relationships/hdphoto" Target="../media/hdphoto12.wdp"/><Relationship Id="rId4" Type="http://schemas.openxmlformats.org/officeDocument/2006/relationships/image" Target="../media/image23.jpe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audio" Target="../media/audio2.wav"/><Relationship Id="rId21" Type="http://schemas.openxmlformats.org/officeDocument/2006/relationships/image" Target="../media/image49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microsoft.com/office/2007/relationships/hdphoto" Target="../media/hdphoto17.wdp"/><Relationship Id="rId2" Type="http://schemas.openxmlformats.org/officeDocument/2006/relationships/audio" Target="../media/audio3.wav"/><Relationship Id="rId16" Type="http://schemas.openxmlformats.org/officeDocument/2006/relationships/image" Target="../media/image46.png"/><Relationship Id="rId20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microsoft.com/office/2007/relationships/hdphoto" Target="../media/hdphoto15.wdp"/><Relationship Id="rId24" Type="http://schemas.microsoft.com/office/2007/relationships/hdphoto" Target="../media/hdphoto20.wdp"/><Relationship Id="rId5" Type="http://schemas.openxmlformats.org/officeDocument/2006/relationships/image" Target="../media/image38.jpe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Relationship Id="rId14" Type="http://schemas.microsoft.com/office/2007/relationships/hdphoto" Target="../media/hdphoto16.wdp"/><Relationship Id="rId22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3" Type="http://schemas.openxmlformats.org/officeDocument/2006/relationships/audio" Target="../media/audio3.wav"/><Relationship Id="rId21" Type="http://schemas.openxmlformats.org/officeDocument/2006/relationships/image" Target="../media/image63.png"/><Relationship Id="rId7" Type="http://schemas.openxmlformats.org/officeDocument/2006/relationships/image" Target="../media/image54.png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" Type="http://schemas.openxmlformats.org/officeDocument/2006/relationships/audio" Target="../media/audio2.wav"/><Relationship Id="rId16" Type="http://schemas.openxmlformats.org/officeDocument/2006/relationships/image" Target="../media/image60.png"/><Relationship Id="rId20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jpeg"/><Relationship Id="rId15" Type="http://schemas.openxmlformats.org/officeDocument/2006/relationships/image" Target="../media/image59.png"/><Relationship Id="rId10" Type="http://schemas.openxmlformats.org/officeDocument/2006/relationships/image" Target="../media/image56.png"/><Relationship Id="rId19" Type="http://schemas.openxmlformats.org/officeDocument/2006/relationships/image" Target="../media/image62.png"/><Relationship Id="rId4" Type="http://schemas.openxmlformats.org/officeDocument/2006/relationships/image" Target="../media/image51.jpeg"/><Relationship Id="rId9" Type="http://schemas.openxmlformats.org/officeDocument/2006/relationships/slide" Target="slide11.xml"/><Relationship Id="rId14" Type="http://schemas.microsoft.com/office/2007/relationships/hdphoto" Target="../media/hdphoto22.wdp"/><Relationship Id="rId2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Интерактивная игра как средство развития дошкольника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492896"/>
            <a:ext cx="7990656" cy="4032448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Для повышения познавательной активности детей в своей работе я решила использовать интерактивные игры-презентации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pPr algn="l">
              <a:lnSpc>
                <a:spcPct val="120000"/>
              </a:lnSpc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Такая форма работы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вызывает у детей особый интерес, и помогает лучше усвоить учебный материал.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951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66"/>
                </a:solidFill>
              </a:rPr>
              <a:t>Собери </a:t>
            </a:r>
            <a:r>
              <a:rPr lang="ru-RU" sz="4800" b="1" i="1" dirty="0" err="1" smtClean="0">
                <a:solidFill>
                  <a:srgbClr val="FF0066"/>
                </a:solidFill>
              </a:rPr>
              <a:t>пазл</a:t>
            </a:r>
            <a:r>
              <a:rPr lang="ru-RU" sz="4800" b="1" i="1" dirty="0" smtClean="0">
                <a:solidFill>
                  <a:srgbClr val="FF0066"/>
                </a:solidFill>
              </a:rPr>
              <a:t> </a:t>
            </a:r>
            <a:endParaRPr lang="ru-RU" sz="4800" b="1" i="1" dirty="0">
              <a:solidFill>
                <a:srgbClr val="FF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89" y="1624427"/>
            <a:ext cx="5407621" cy="3609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87" y="5140355"/>
            <a:ext cx="1530229" cy="1103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8" y="1047591"/>
            <a:ext cx="1280271" cy="853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6" y="4673356"/>
            <a:ext cx="1481456" cy="8535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" y="5630859"/>
            <a:ext cx="1524132" cy="1109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72" y="4258662"/>
            <a:ext cx="1280271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25" y="-79139"/>
            <a:ext cx="1792379" cy="1371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4" y="1904810"/>
            <a:ext cx="1548518" cy="13961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76" y="5682048"/>
            <a:ext cx="1280271" cy="10973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67" y="5498316"/>
            <a:ext cx="1280271" cy="10912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6" y="2862326"/>
            <a:ext cx="1792379" cy="8535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21" y="5880931"/>
            <a:ext cx="1280271" cy="8535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02" y="2135116"/>
            <a:ext cx="1505843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23" y="5498316"/>
            <a:ext cx="1511939" cy="11156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94" y="5237335"/>
            <a:ext cx="1280271" cy="11217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92" y="3300915"/>
            <a:ext cx="1749704" cy="11095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35" y="328243"/>
            <a:ext cx="128027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5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1" y="258181"/>
            <a:ext cx="3115326" cy="30726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6" y="3952868"/>
            <a:ext cx="3115326" cy="307265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972421" y="1124744"/>
            <a:ext cx="3080822" cy="3056552"/>
            <a:chOff x="395536" y="332656"/>
            <a:chExt cx="3080822" cy="3056552"/>
          </a:xfrm>
        </p:grpSpPr>
        <p:sp>
          <p:nvSpPr>
            <p:cNvPr id="2" name="Сердце 1"/>
            <p:cNvSpPr/>
            <p:nvPr/>
          </p:nvSpPr>
          <p:spPr>
            <a:xfrm>
              <a:off x="1115616" y="764704"/>
              <a:ext cx="1944216" cy="1872208"/>
            </a:xfrm>
            <a:prstGeom prst="heart">
              <a:avLst/>
            </a:prstGeom>
            <a:gradFill>
              <a:gsLst>
                <a:gs pos="66000">
                  <a:srgbClr val="FF0000"/>
                </a:gs>
                <a:gs pos="6000">
                  <a:srgbClr val="BDD0E6">
                    <a:lumMod val="69000"/>
                    <a:lumOff val="31000"/>
                  </a:srgbClr>
                </a:gs>
                <a:gs pos="96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Сердце 3"/>
            <p:cNvSpPr/>
            <p:nvPr/>
          </p:nvSpPr>
          <p:spPr>
            <a:xfrm>
              <a:off x="683568" y="2060848"/>
              <a:ext cx="576064" cy="576064"/>
            </a:xfrm>
            <a:prstGeom prst="heart">
              <a:avLst/>
            </a:prstGeom>
            <a:gradFill>
              <a:gsLst>
                <a:gs pos="66000">
                  <a:srgbClr val="FF0000"/>
                </a:gs>
                <a:gs pos="6000">
                  <a:srgbClr val="BDD0E6">
                    <a:lumMod val="69000"/>
                    <a:lumOff val="31000"/>
                  </a:srgbClr>
                </a:gs>
                <a:gs pos="96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ердце 6"/>
            <p:cNvSpPr/>
            <p:nvPr/>
          </p:nvSpPr>
          <p:spPr>
            <a:xfrm>
              <a:off x="3059832" y="438265"/>
              <a:ext cx="416526" cy="410344"/>
            </a:xfrm>
            <a:prstGeom prst="heart">
              <a:avLst/>
            </a:prstGeom>
            <a:gradFill>
              <a:gsLst>
                <a:gs pos="66000">
                  <a:srgbClr val="FF0000"/>
                </a:gs>
                <a:gs pos="6000">
                  <a:srgbClr val="BDD0E6">
                    <a:lumMod val="69000"/>
                    <a:lumOff val="31000"/>
                  </a:srgbClr>
                </a:gs>
                <a:gs pos="96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ердце 11"/>
            <p:cNvSpPr/>
            <p:nvPr/>
          </p:nvSpPr>
          <p:spPr>
            <a:xfrm>
              <a:off x="2146594" y="2880231"/>
              <a:ext cx="576064" cy="508977"/>
            </a:xfrm>
            <a:prstGeom prst="heart">
              <a:avLst/>
            </a:prstGeom>
            <a:gradFill>
              <a:gsLst>
                <a:gs pos="66000">
                  <a:srgbClr val="FF0000"/>
                </a:gs>
                <a:gs pos="6000">
                  <a:srgbClr val="BDD0E6">
                    <a:lumMod val="69000"/>
                    <a:lumOff val="31000"/>
                  </a:srgbClr>
                </a:gs>
                <a:gs pos="96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ердце 12"/>
            <p:cNvSpPr/>
            <p:nvPr/>
          </p:nvSpPr>
          <p:spPr>
            <a:xfrm>
              <a:off x="395536" y="332656"/>
              <a:ext cx="864096" cy="792088"/>
            </a:xfrm>
            <a:prstGeom prst="heart">
              <a:avLst/>
            </a:prstGeom>
            <a:gradFill>
              <a:gsLst>
                <a:gs pos="66000">
                  <a:srgbClr val="FF0000"/>
                </a:gs>
                <a:gs pos="6000">
                  <a:srgbClr val="BDD0E6">
                    <a:lumMod val="69000"/>
                    <a:lumOff val="31000"/>
                  </a:srgbClr>
                </a:gs>
                <a:gs pos="96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094" y="62069"/>
            <a:ext cx="3115326" cy="307265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355976" y="1124744"/>
            <a:ext cx="3384376" cy="2232248"/>
          </a:xfrm>
          <a:prstGeom prst="wedgeEllipseCallout">
            <a:avLst>
              <a:gd name="adj1" fmla="val -45804"/>
              <a:gd name="adj2" fmla="val 4698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1556792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Мне очень понравилось с тобой играть!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скорой встречи!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33478" y="1510149"/>
            <a:ext cx="4577469" cy="45774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468417"/>
            <a:ext cx="3115326" cy="3072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2018091718092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2018091718092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8496944" cy="6309320"/>
          </a:xfrm>
        </p:spPr>
        <p:txBody>
          <a:bodyPr>
            <a:normAutofit fontScale="70000" lnSpcReduction="20000"/>
          </a:bodyPr>
          <a:lstStyle/>
          <a:p>
            <a:pPr indent="269240"/>
            <a:r>
              <a:rPr lang="ru-RU" sz="4500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В процессе применения интерактивных игр можно выделить следующие преимущества для развития ребенка</a:t>
            </a:r>
            <a:r>
              <a:rPr lang="ru-RU" sz="4500" dirty="0" smtClean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:</a:t>
            </a:r>
          </a:p>
          <a:p>
            <a:pPr indent="269240"/>
            <a:endParaRPr lang="ru-RU" sz="4500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Gungsuh" panose="02030600000101010101" pitchFamily="18" charset="-127"/>
              </a:rPr>
              <a:t>Во время игры повышается мотивация обучения детей;</a:t>
            </a: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Gungsuh" panose="02030600000101010101" pitchFamily="18" charset="-127"/>
              </a:rPr>
              <a:t>За счет управления мышью, работой с клавиатурой 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Gungsuh" panose="02030600000101010101" pitchFamily="18" charset="-127"/>
              </a:rPr>
              <a:t>развивается </a:t>
            </a: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Gungsuh" panose="02030600000101010101" pitchFamily="18" charset="-127"/>
              </a:rPr>
              <a:t>мелкая моторика детей;</a:t>
            </a: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Gungsuh" panose="02030600000101010101" pitchFamily="18" charset="-127"/>
              </a:rPr>
              <a:t>За счет системы поощрений, возможности исправить недочеты самостоятельно повышается самооценка ребенка;</a:t>
            </a: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Gungsuh" panose="02030600000101010101" pitchFamily="18" charset="-127"/>
              </a:rPr>
              <a:t>Формируется навык самостоятельной деятельности;</a:t>
            </a: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Gungsuh" panose="02030600000101010101" pitchFamily="18" charset="-127"/>
              </a:rPr>
              <a:t>Детям, которые пока не владеют навыками чтения и письма, восприятие образной информации становится более понятной;</a:t>
            </a:r>
          </a:p>
          <a:p>
            <a:pPr marL="45720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Gungsuh" panose="02030600000101010101" pitchFamily="18" charset="-127"/>
              </a:rPr>
              <a:t>Учебные задания дают возможность наглядно представить результат своих действий, возможность исправить ошибку, если она сделана. В результате этого у детей формируется рефлексия.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688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50" y="-38766"/>
            <a:ext cx="9297636" cy="74282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4836" y="194486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  <a:cs typeface="Microsoft Uighur" panose="02000000000000000000" pitchFamily="2" charset="-78"/>
              </a:rPr>
              <a:t>«В  мире </a:t>
            </a:r>
            <a:b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  <a:cs typeface="Microsoft Uighur" panose="02000000000000000000" pitchFamily="2" charset="-78"/>
              </a:rPr>
            </a:br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  <a:cs typeface="Microsoft Uighur" panose="02000000000000000000" pitchFamily="2" charset="-78"/>
              </a:rPr>
              <a:t>профессий»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  <a:cs typeface="Microsoft Uighur" panose="02000000000000000000" pitchFamily="2" charset="-78"/>
            </a:endParaRPr>
          </a:p>
        </p:txBody>
      </p:sp>
      <p:sp>
        <p:nvSpPr>
          <p:cNvPr id="21" name="Скругленный прямоугольник 20">
            <a:hlinkClick r:id="rId3" action="ppaction://hlinksldjump"/>
          </p:cNvPr>
          <p:cNvSpPr/>
          <p:nvPr/>
        </p:nvSpPr>
        <p:spPr>
          <a:xfrm>
            <a:off x="3472708" y="6209928"/>
            <a:ext cx="2933160" cy="648072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Начать игру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91180" y="220136"/>
            <a:ext cx="2555776" cy="2636912"/>
            <a:chOff x="1425" y="-153071"/>
            <a:chExt cx="2555776" cy="2636912"/>
          </a:xfrm>
        </p:grpSpPr>
        <p:sp>
          <p:nvSpPr>
            <p:cNvPr id="11" name="7-конечная звезда 10"/>
            <p:cNvSpPr/>
            <p:nvPr/>
          </p:nvSpPr>
          <p:spPr>
            <a:xfrm>
              <a:off x="1425" y="-153071"/>
              <a:ext cx="2555776" cy="2636912"/>
            </a:xfrm>
            <a:prstGeom prst="star7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30" name="Picture 10" descr="https://image.freepik.com/free-vector/no-translate-detected_1441-93.jpg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8357" y="193277"/>
              <a:ext cx="1944216" cy="1944216"/>
            </a:xfrm>
            <a:prstGeom prst="rect">
              <a:avLst/>
            </a:prstGeom>
            <a:noFill/>
          </p:spPr>
        </p:pic>
      </p:grpSp>
      <p:grpSp>
        <p:nvGrpSpPr>
          <p:cNvPr id="17" name="Группа 16"/>
          <p:cNvGrpSpPr/>
          <p:nvPr/>
        </p:nvGrpSpPr>
        <p:grpSpPr>
          <a:xfrm>
            <a:off x="6405868" y="153055"/>
            <a:ext cx="2411760" cy="2636912"/>
            <a:chOff x="6732240" y="-99392"/>
            <a:chExt cx="2411760" cy="2636912"/>
          </a:xfrm>
        </p:grpSpPr>
        <p:sp>
          <p:nvSpPr>
            <p:cNvPr id="12" name="7-конечная звезда 11"/>
            <p:cNvSpPr/>
            <p:nvPr/>
          </p:nvSpPr>
          <p:spPr>
            <a:xfrm>
              <a:off x="6732240" y="-99392"/>
              <a:ext cx="2411760" cy="2636912"/>
            </a:xfrm>
            <a:prstGeom prst="star7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4" name="Picture 4" descr="https://image.freepik.com/free-vector/no-translate-detected_1441-93.jp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11752" y="102940"/>
              <a:ext cx="2088232" cy="2232248"/>
            </a:xfrm>
            <a:prstGeom prst="rect">
              <a:avLst/>
            </a:prstGeom>
            <a:noFill/>
          </p:spPr>
        </p:pic>
      </p:grpSp>
      <p:grpSp>
        <p:nvGrpSpPr>
          <p:cNvPr id="19" name="Группа 18"/>
          <p:cNvGrpSpPr/>
          <p:nvPr/>
        </p:nvGrpSpPr>
        <p:grpSpPr>
          <a:xfrm>
            <a:off x="6215956" y="3401472"/>
            <a:ext cx="2712690" cy="2808312"/>
            <a:chOff x="6287294" y="3284984"/>
            <a:chExt cx="2712690" cy="2808312"/>
          </a:xfrm>
        </p:grpSpPr>
        <p:sp>
          <p:nvSpPr>
            <p:cNvPr id="14" name="7-конечная звезда 13"/>
            <p:cNvSpPr/>
            <p:nvPr/>
          </p:nvSpPr>
          <p:spPr>
            <a:xfrm>
              <a:off x="6300192" y="3284984"/>
              <a:ext cx="2699792" cy="2808312"/>
            </a:xfrm>
            <a:prstGeom prst="star7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8" name="Picture 8" descr="https://image.freepik.com/free-vector/no-translate-detected_1441-93.jpg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87294" y="3529712"/>
              <a:ext cx="2475275" cy="23762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Группа 15"/>
          <p:cNvGrpSpPr/>
          <p:nvPr/>
        </p:nvGrpSpPr>
        <p:grpSpPr>
          <a:xfrm>
            <a:off x="25434" y="3600400"/>
            <a:ext cx="2555776" cy="2636912"/>
            <a:chOff x="0" y="3933056"/>
            <a:chExt cx="2555776" cy="2636912"/>
          </a:xfrm>
        </p:grpSpPr>
        <p:sp>
          <p:nvSpPr>
            <p:cNvPr id="13" name="7-конечная звезда 12"/>
            <p:cNvSpPr/>
            <p:nvPr/>
          </p:nvSpPr>
          <p:spPr>
            <a:xfrm>
              <a:off x="0" y="3933056"/>
              <a:ext cx="2555776" cy="2636912"/>
            </a:xfrm>
            <a:prstGeom prst="star7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6" name="Picture 6" descr="https://image.freepik.com/free-vector/no-translate-detected_1441-93.jp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3081" y="4365104"/>
              <a:ext cx="1929613" cy="2003328"/>
            </a:xfrm>
            <a:prstGeom prst="rect">
              <a:avLst/>
            </a:prstGeom>
            <a:noFill/>
          </p:spPr>
        </p:pic>
      </p:grpSp>
      <p:grpSp>
        <p:nvGrpSpPr>
          <p:cNvPr id="10" name="Группа 9"/>
          <p:cNvGrpSpPr/>
          <p:nvPr/>
        </p:nvGrpSpPr>
        <p:grpSpPr>
          <a:xfrm>
            <a:off x="3386089" y="1886150"/>
            <a:ext cx="3022411" cy="1604243"/>
            <a:chOff x="3583056" y="1721743"/>
            <a:chExt cx="3121657" cy="1760103"/>
          </a:xfrm>
        </p:grpSpPr>
        <p:sp>
          <p:nvSpPr>
            <p:cNvPr id="5" name="Овальная выноска 4"/>
            <p:cNvSpPr/>
            <p:nvPr/>
          </p:nvSpPr>
          <p:spPr>
            <a:xfrm>
              <a:off x="3583056" y="1721743"/>
              <a:ext cx="3121657" cy="1760103"/>
            </a:xfrm>
            <a:prstGeom prst="wedgeEllipseCallout">
              <a:avLst>
                <a:gd name="adj1" fmla="val -44868"/>
                <a:gd name="adj2" fmla="val 54401"/>
              </a:avLst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87878" y="1817233"/>
              <a:ext cx="2961702" cy="1620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Привет !</a:t>
              </a:r>
            </a:p>
            <a:p>
              <a:pPr lvl="0" algn="ctr"/>
              <a:r>
                <a: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Меня зовут </a:t>
              </a:r>
              <a:r>
                <a:rPr lang="ru-RU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Оля.</a:t>
              </a:r>
              <a:endPara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/>
              <a:r>
                <a: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А это мой волшебный мир профессий!</a:t>
              </a:r>
            </a:p>
            <a:p>
              <a:pPr lvl="0" algn="ctr"/>
              <a:r>
                <a:rPr lang="ru-RU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Поиграем?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09" y="2359586"/>
            <a:ext cx="3632288" cy="36322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7" y="0"/>
            <a:ext cx="9153097" cy="6857999"/>
          </a:xfrm>
          <a:prstGeom prst="rect">
            <a:avLst/>
          </a:prstGeom>
        </p:spPr>
      </p:pic>
      <p:sp>
        <p:nvSpPr>
          <p:cNvPr id="12" name="Скругленный прямоугольник 11">
            <a:hlinkClick r:id="rId7" action="ppaction://hlinksldjump"/>
          </p:cNvPr>
          <p:cNvSpPr/>
          <p:nvPr/>
        </p:nvSpPr>
        <p:spPr>
          <a:xfrm>
            <a:off x="7164288" y="5805264"/>
            <a:ext cx="1512168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3275856" y="1916832"/>
            <a:ext cx="3456384" cy="1872208"/>
          </a:xfrm>
          <a:prstGeom prst="wedgeEllipseCallout">
            <a:avLst>
              <a:gd name="adj1" fmla="val -36798"/>
              <a:gd name="adj2" fmla="val 6187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пропишет витамины?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излечит от ангины?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прививках ты не плачь -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лечиться, знает ...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092" y="23383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Игра «Назови правильно»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6" name="доктор" descr="https://i.pinimg.com/736x/64/a2/82/64a282d3f9e3d728e71d734cd809049b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732240" y="3661134"/>
            <a:ext cx="2267878" cy="252028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3080" name="швея" descr="https://ds04.infourok.ru/uploads/ex/05ca/000681f1-ae6376bd/hello_html_7c4071d5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71958" y="3789040"/>
            <a:ext cx="2234153" cy="244541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10" name="микрофон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screen"/>
          <a:stretch>
            <a:fillRect/>
          </a:stretch>
        </p:blipFill>
        <p:spPr>
          <a:xfrm>
            <a:off x="3812937" y="4030805"/>
            <a:ext cx="304800" cy="304800"/>
          </a:xfrm>
          <a:prstGeom prst="rect">
            <a:avLst/>
          </a:prstGeom>
        </p:spPr>
      </p:pic>
      <p:pic>
        <p:nvPicPr>
          <p:cNvPr id="6" name="девочка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7083" y="2820247"/>
            <a:ext cx="3633531" cy="3633531"/>
          </a:xfrm>
          <a:prstGeom prst="rect">
            <a:avLst/>
          </a:prstGeom>
        </p:spPr>
      </p:pic>
      <p:pic>
        <p:nvPicPr>
          <p:cNvPr id="8" name="продавец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8" y="1198813"/>
            <a:ext cx="2234155" cy="221407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</p:pic>
      <p:pic>
        <p:nvPicPr>
          <p:cNvPr id="11" name="повар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563" l="51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74786"/>
            <a:ext cx="2267878" cy="223810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68 -0.01528 L -0.19965 -0.01528 L -0.24062 -0.01528 " pathEditMode="relative" rAng="10800000" ptsTypes="AAA">
                                      <p:cBhvr>
                                        <p:cTn id="4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0568"/>
            <a:ext cx="11037709" cy="689856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7" action="ppaction://hlinksldjump"/>
          </p:cNvPr>
          <p:cNvSpPr/>
          <p:nvPr/>
        </p:nvSpPr>
        <p:spPr>
          <a:xfrm>
            <a:off x="7884368" y="6309320"/>
            <a:ext cx="1080120" cy="3600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3449035" y="866056"/>
            <a:ext cx="3204864" cy="2376264"/>
          </a:xfrm>
          <a:prstGeom prst="wedgeEllipseCallout">
            <a:avLst>
              <a:gd name="adj1" fmla="val -33933"/>
              <a:gd name="adj2" fmla="val 6001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витрине все продукты: </a:t>
            </a:r>
          </a:p>
          <a:p>
            <a:pPr algn="ctr"/>
            <a:r>
              <a:rPr lang="ru-RU" sz="1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Овощи, орехи, фрукты.</a:t>
            </a:r>
          </a:p>
          <a:p>
            <a:pPr algn="ctr"/>
            <a:r>
              <a:rPr lang="ru-RU" sz="1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Помидор и огурец </a:t>
            </a:r>
          </a:p>
          <a:p>
            <a:pPr algn="ctr"/>
            <a:r>
              <a:rPr lang="ru-RU" sz="1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Предлагает ...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микрофон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screen"/>
          <a:stretch>
            <a:fillRect/>
          </a:stretch>
        </p:blipFill>
        <p:spPr>
          <a:xfrm>
            <a:off x="4020280" y="3564083"/>
            <a:ext cx="304800" cy="304800"/>
          </a:xfrm>
          <a:prstGeom prst="rect">
            <a:avLst/>
          </a:prstGeom>
        </p:spPr>
      </p:pic>
      <p:pic>
        <p:nvPicPr>
          <p:cNvPr id="3" name="девочк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5205" y="2668862"/>
            <a:ext cx="3633531" cy="3633531"/>
          </a:xfrm>
          <a:prstGeom prst="rect">
            <a:avLst/>
          </a:prstGeom>
        </p:spPr>
      </p:pic>
      <p:pic>
        <p:nvPicPr>
          <p:cNvPr id="7" name="учитель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7" r="28700"/>
          <a:stretch/>
        </p:blipFill>
        <p:spPr>
          <a:xfrm>
            <a:off x="395536" y="664561"/>
            <a:ext cx="2160240" cy="241935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1" name="продавец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" b="100000" l="2375" r="970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950" y="3403989"/>
            <a:ext cx="2235412" cy="281669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пожарный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r="12536"/>
          <a:stretch/>
        </p:blipFill>
        <p:spPr>
          <a:xfrm>
            <a:off x="6783944" y="364355"/>
            <a:ext cx="2203736" cy="270460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полицейский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716" l="1467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43" y="3587615"/>
            <a:ext cx="2203737" cy="25759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69 0.00532 L 0.09566 0.00532 L 0.13664 0.00532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47040" cy="7029400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7" action="ppaction://hlinksldjump"/>
          </p:cNvPr>
          <p:cNvSpPr/>
          <p:nvPr/>
        </p:nvSpPr>
        <p:spPr>
          <a:xfrm>
            <a:off x="7812360" y="6309320"/>
            <a:ext cx="1080120" cy="3600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3275856" y="1556792"/>
            <a:ext cx="3384376" cy="2232248"/>
          </a:xfrm>
          <a:prstGeom prst="wedgeEllipseCallout">
            <a:avLst>
              <a:gd name="adj1" fmla="val -33114"/>
              <a:gd name="adj2" fmla="val 6746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Кирпичи кладет он в ряд,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 садик для ребят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 шахтер и не водитель,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Дом нам выстроит... 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микрофон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screen"/>
          <a:stretch>
            <a:fillRect/>
          </a:stretch>
        </p:blipFill>
        <p:spPr>
          <a:xfrm>
            <a:off x="4086200" y="4149080"/>
            <a:ext cx="304800" cy="304800"/>
          </a:xfrm>
          <a:prstGeom prst="rect">
            <a:avLst/>
          </a:prstGeom>
        </p:spPr>
      </p:pic>
      <p:pic>
        <p:nvPicPr>
          <p:cNvPr id="12" name="микрофон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screen"/>
          <a:stretch>
            <a:fillRect/>
          </a:stretch>
        </p:blipFill>
        <p:spPr>
          <a:xfrm>
            <a:off x="4086200" y="4149080"/>
            <a:ext cx="304800" cy="304800"/>
          </a:xfrm>
          <a:prstGeom prst="rect">
            <a:avLst/>
          </a:prstGeom>
        </p:spPr>
      </p:pic>
      <p:pic>
        <p:nvPicPr>
          <p:cNvPr id="3" name="девочка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4532" y="2793490"/>
            <a:ext cx="3633531" cy="3633531"/>
          </a:xfrm>
          <a:prstGeom prst="rect">
            <a:avLst/>
          </a:prstGeom>
        </p:spPr>
      </p:pic>
      <p:pic>
        <p:nvPicPr>
          <p:cNvPr id="6" name="художник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1212"/>
            <a:ext cx="2232248" cy="278092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почтальон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302" y1="95000" x2="56302" y2="95000"/>
                        <a14:foregroundMark x1="66468" y1="19100" x2="66468" y2="19100"/>
                        <a14:foregroundMark x1="53092" y1="15350" x2="53092" y2="15350"/>
                        <a14:foregroundMark x1="78537" y1="95000" x2="78537" y2="95000"/>
                        <a14:foregroundMark x1="78537" y1="95000" x2="7853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35667"/>
            <a:ext cx="2016224" cy="25922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фермер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01397"/>
            <a:ext cx="2232248" cy="275430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строитель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375" l="0" r="100000">
                        <a14:foregroundMark x1="57625" y1="21875" x2="57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60" y="3616360"/>
            <a:ext cx="2299320" cy="26296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68 -0.01528 L -0.19965 -0.01528 L -0.24062 -0.01528 " pathEditMode="relative" rAng="10800000" ptsTypes="A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Игра «Что нужно для работы»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40" name="Picture 16" descr="http://xn--53-6kcyfeb1bedwk7c5f.xn--p1ai/tinybrowser/images/banners/aptechka_ch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4219889"/>
            <a:ext cx="2808312" cy="2638111"/>
          </a:xfrm>
          <a:prstGeom prst="rect">
            <a:avLst/>
          </a:prstGeom>
          <a:noFill/>
        </p:spPr>
      </p:pic>
      <p:pic>
        <p:nvPicPr>
          <p:cNvPr id="1048" name="Picture 24" descr="http://3dtoday.ru/upload/main/eca/eca565a10a832b949c57015bfd9e59ed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5085184"/>
            <a:ext cx="2227191" cy="1424619"/>
          </a:xfrm>
          <a:prstGeom prst="rect">
            <a:avLst/>
          </a:prstGeom>
          <a:noFill/>
        </p:spPr>
      </p:pic>
      <p:pic>
        <p:nvPicPr>
          <p:cNvPr id="26" name="Picture 24" descr="http://3dtoday.ru/upload/main/eca/eca565a10a832b949c57015bfd9e59ed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4725144"/>
            <a:ext cx="2227191" cy="1424619"/>
          </a:xfrm>
          <a:prstGeom prst="rect">
            <a:avLst/>
          </a:prstGeom>
          <a:noFill/>
        </p:spPr>
      </p:pic>
      <p:pic>
        <p:nvPicPr>
          <p:cNvPr id="1064" name="Picture 40" descr="https://yoyoimage.com/wp-content/uploads/2017/07/1-14-101-565x1024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07904" y="1268760"/>
            <a:ext cx="864096" cy="1566078"/>
          </a:xfrm>
          <a:prstGeom prst="rect">
            <a:avLst/>
          </a:prstGeom>
          <a:noFill/>
        </p:spPr>
      </p:pic>
      <p:pic>
        <p:nvPicPr>
          <p:cNvPr id="1066" name="Picture 42" descr="https://yoyoimage.com/wp-content/uploads/2017/07/1-14-101-565x1024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141095" y="5377605"/>
            <a:ext cx="792088" cy="1435572"/>
          </a:xfrm>
          <a:prstGeom prst="rect">
            <a:avLst/>
          </a:prstGeom>
          <a:noFill/>
        </p:spPr>
      </p:pic>
      <p:sp>
        <p:nvSpPr>
          <p:cNvPr id="18" name="Скругленный прямоугольник 17">
            <a:hlinkClick r:id="rId8" action="ppaction://hlinksldjump"/>
          </p:cNvPr>
          <p:cNvSpPr/>
          <p:nvPr/>
        </p:nvSpPr>
        <p:spPr>
          <a:xfrm>
            <a:off x="7884368" y="6381328"/>
            <a:ext cx="1080120" cy="3600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84" y="-106407"/>
            <a:ext cx="1604526" cy="1604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00" b="929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3" y="1333683"/>
            <a:ext cx="1539272" cy="10021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7333" y1="62323" x2="87333" y2="62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94" y="1293532"/>
            <a:ext cx="1437139" cy="1127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22" b="90000" l="9965" r="954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401" y="956122"/>
            <a:ext cx="1751055" cy="2191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25" b="97351" l="4125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9" y="2549966"/>
            <a:ext cx="2130692" cy="2010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4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30" y="2679953"/>
            <a:ext cx="1789798" cy="14951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05" y="3022409"/>
            <a:ext cx="2746316" cy="17654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89" b="95778" l="35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95" y="2528571"/>
            <a:ext cx="2587597" cy="38813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37368" y="5835631"/>
            <a:ext cx="1542422" cy="9998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19188" y="4262596"/>
            <a:ext cx="1749704" cy="21886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png.pngtree.com/element_origin_min_pic/17/08/16/b5e275b93bc6baf24ebd357c5ffa410f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2567652"/>
            <a:ext cx="3384376" cy="4290348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043608" y="404664"/>
            <a:ext cx="1440160" cy="158417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915816" y="404664"/>
            <a:ext cx="1440160" cy="158417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60032" y="404664"/>
            <a:ext cx="1440160" cy="158417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660232" y="332656"/>
            <a:ext cx="1440160" cy="158417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8" name="Picture 8" descr="http://51sad.ru/wp-content/gallery/pojarni-igra/04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2636912"/>
            <a:ext cx="1224136" cy="1368152"/>
          </a:xfrm>
          <a:prstGeom prst="rect">
            <a:avLst/>
          </a:prstGeom>
          <a:noFill/>
        </p:spPr>
      </p:pic>
      <p:pic>
        <p:nvPicPr>
          <p:cNvPr id="15" name="Picture 8" descr="http://51sad.ru/wp-content/gallery/pojarni-igra/04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476672"/>
            <a:ext cx="1224136" cy="1368152"/>
          </a:xfrm>
          <a:prstGeom prst="rect">
            <a:avLst/>
          </a:prstGeom>
          <a:noFill/>
        </p:spPr>
      </p:pic>
      <p:pic>
        <p:nvPicPr>
          <p:cNvPr id="20502" name="Picture 22" descr="http://itpvilledeliege.wifeo.com/images/m/mac/macon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44824"/>
            <a:ext cx="2335187" cy="1556792"/>
          </a:xfrm>
          <a:prstGeom prst="rect">
            <a:avLst/>
          </a:prstGeom>
          <a:noFill/>
        </p:spPr>
      </p:pic>
      <p:pic>
        <p:nvPicPr>
          <p:cNvPr id="3074" name="Picture 2" descr="http://img-fotki.yandex.ru/get/5643/981986.5/0_7f41d_91f36e1f_ori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220072" y="2276872"/>
            <a:ext cx="1224136" cy="1378381"/>
          </a:xfrm>
          <a:prstGeom prst="rect">
            <a:avLst/>
          </a:prstGeom>
          <a:noFill/>
        </p:spPr>
      </p:pic>
      <p:sp>
        <p:nvSpPr>
          <p:cNvPr id="22" name="Скругленный прямоугольник 21">
            <a:hlinkClick r:id="rId8" action="ppaction://hlinksldjump"/>
          </p:cNvPr>
          <p:cNvSpPr/>
          <p:nvPr/>
        </p:nvSpPr>
        <p:spPr>
          <a:xfrm>
            <a:off x="7884368" y="6381328"/>
            <a:ext cx="1080120" cy="3600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0134" y="47725"/>
            <a:ext cx="1603387" cy="16033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25" l="8478" r="92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2" y="5013176"/>
            <a:ext cx="1873120" cy="1628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615" y="332432"/>
            <a:ext cx="1871634" cy="1633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50" b="96417" l="2414" r="98000">
                        <a14:foregroundMark x1="39724" y1="25250" x2="39724" y2="25250"/>
                        <a14:foregroundMark x1="35793" y1="22083" x2="35793" y2="22083"/>
                        <a14:foregroundMark x1="36483" y1="79083" x2="36483" y2="79083"/>
                        <a14:foregroundMark x1="36483" y1="79083" x2="36483" y2="79083"/>
                        <a14:foregroundMark x1="30552" y1="75083" x2="30552" y2="75083"/>
                        <a14:foregroundMark x1="41034" y1="86917" x2="41034" y2="86917"/>
                        <a14:foregroundMark x1="41034" y1="81417" x2="41034" y2="81417"/>
                        <a14:foregroundMark x1="37103" y1="88500" x2="37103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98" y="656692"/>
            <a:ext cx="1522670" cy="12601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6296" y="5044414"/>
            <a:ext cx="1524132" cy="1255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62" b="97077" l="2000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75" y="239133"/>
            <a:ext cx="1800673" cy="18006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92280" y="3077051"/>
            <a:ext cx="1798476" cy="18045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6667" r="90000">
                        <a14:foregroundMark x1="13222" y1="25326" x2="13222" y2="25326"/>
                        <a14:foregroundMark x1="13222" y1="26087" x2="11778" y2="16848"/>
                        <a14:foregroundMark x1="12444" y1="25326" x2="13222" y2="18261"/>
                        <a14:foregroundMark x1="19778" y1="27500" x2="19778" y2="27500"/>
                        <a14:foregroundMark x1="19778" y1="28152" x2="16889" y2="14674"/>
                        <a14:foregroundMark x1="16111" y1="36739" x2="8111" y2="21848"/>
                        <a14:foregroundMark x1="12444" y1="36087" x2="6667" y2="29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42" y="5218216"/>
            <a:ext cx="1392808" cy="14237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837" l="543" r="90000">
                        <a14:foregroundMark x1="6196" y1="66062" x2="40000" y2="75499"/>
                        <a14:foregroundMark x1="5435" y1="32486" x2="37609" y2="51361"/>
                        <a14:foregroundMark x1="23913" y1="12341" x2="48043" y2="41924"/>
                        <a14:foregroundMark x1="13478" y1="67514" x2="42391" y2="74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977" y="3885624"/>
            <a:ext cx="1601600" cy="9592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371" b="99485" l="3093" r="98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08" y="3943285"/>
            <a:ext cx="1340768" cy="13407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edu-tech.kz/images/a200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79712" y="404664"/>
            <a:ext cx="5688632" cy="4634339"/>
          </a:xfrm>
          <a:prstGeom prst="rect">
            <a:avLst/>
          </a:prstGeom>
          <a:noFill/>
        </p:spPr>
      </p:pic>
      <p:pic>
        <p:nvPicPr>
          <p:cNvPr id="1026" name="Picture 2" descr="https://st.depositphotos.com/1015568/2416/v/950/depositphotos_24167231-stock-illustration-professions-kids-set-2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1" y="1988840"/>
            <a:ext cx="1574357" cy="1649326"/>
          </a:xfrm>
          <a:prstGeom prst="rect">
            <a:avLst/>
          </a:prstGeom>
          <a:noFill/>
        </p:spPr>
      </p:pic>
      <p:pic>
        <p:nvPicPr>
          <p:cNvPr id="1044" name="Picture 20" descr="https://reklamasevproduction.s3.amazonaws.com/kuban/advt_photo/230623/teacher-storyteller-female.pn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4755024"/>
            <a:ext cx="1008112" cy="2102976"/>
          </a:xfrm>
          <a:prstGeom prst="rect">
            <a:avLst/>
          </a:prstGeom>
          <a:noFill/>
        </p:spPr>
      </p:pic>
      <p:pic>
        <p:nvPicPr>
          <p:cNvPr id="22" name="Picture 20" descr="https://reklamasevproduction.s3.amazonaws.com/kuban/advt_photo/230623/teacher-storyteller-female.pn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2996952"/>
            <a:ext cx="907526" cy="1893149"/>
          </a:xfrm>
          <a:prstGeom prst="rect">
            <a:avLst/>
          </a:prstGeom>
          <a:noFill/>
        </p:spPr>
      </p:pic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773156" y="-33196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Игра «Кто, где работает?»</a:t>
            </a:r>
            <a:endParaRPr lang="ru-RU" dirty="0"/>
          </a:p>
        </p:txBody>
      </p:sp>
      <p:pic>
        <p:nvPicPr>
          <p:cNvPr id="24" name="Picture 2" descr="https://png.pngtree.com/element_origin_min_pic/17/08/16/b5e275b93bc6baf24ebd357c5ffa410f.jp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4486" y="2475508"/>
            <a:ext cx="1284854" cy="1628800"/>
          </a:xfrm>
          <a:prstGeom prst="rect">
            <a:avLst/>
          </a:prstGeom>
          <a:noFill/>
        </p:spPr>
      </p:pic>
      <p:sp>
        <p:nvSpPr>
          <p:cNvPr id="26" name="Скругленный прямоугольник 25">
            <a:hlinkClick r:id="rId9" action="ppaction://hlinksldjump"/>
          </p:cNvPr>
          <p:cNvSpPr/>
          <p:nvPr/>
        </p:nvSpPr>
        <p:spPr>
          <a:xfrm>
            <a:off x="7884368" y="6381328"/>
            <a:ext cx="1080120" cy="3600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69" y="49865"/>
            <a:ext cx="1603387" cy="1603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50" b="98875" l="525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51" y="5075647"/>
            <a:ext cx="1771464" cy="1771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" b="96400" l="6100" r="95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988" y="4077071"/>
            <a:ext cx="2850255" cy="2850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54465" y="2837322"/>
            <a:ext cx="2251451" cy="2246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4866" r="52888">
                        <a14:foregroundMark x1="43065" y1="45223" x2="41837" y2="85441"/>
                        <a14:foregroundMark x1="44293" y1="41947" x2="44293" y2="41947"/>
                        <a14:foregroundMark x1="37290" y1="87079" x2="45521" y2="82985"/>
                        <a14:foregroundMark x1="48795" y1="60874" x2="48795" y2="60874"/>
                        <a14:foregroundMark x1="45930" y1="65787" x2="45930" y2="65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93" y="3224236"/>
            <a:ext cx="3141056" cy="15705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8"/>
          <a:srcRect r="43701"/>
          <a:stretch/>
        </p:blipFill>
        <p:spPr>
          <a:xfrm>
            <a:off x="5900720" y="5075647"/>
            <a:ext cx="1767624" cy="1572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8" b="95000" l="4167" r="9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747" y="4489051"/>
            <a:ext cx="1257545" cy="18863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66798" y="3111943"/>
            <a:ext cx="1255885" cy="18838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93" y="5090115"/>
            <a:ext cx="1509512" cy="15805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246</Words>
  <Application>Microsoft Office PowerPoint</Application>
  <PresentationFormat>Экран (4:3)</PresentationFormat>
  <Paragraphs>41</Paragraphs>
  <Slides>11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Gungsuh</vt:lpstr>
      <vt:lpstr>Arial</vt:lpstr>
      <vt:lpstr>Arial Narrow</vt:lpstr>
      <vt:lpstr>Calibri</vt:lpstr>
      <vt:lpstr>Helvetica Neue</vt:lpstr>
      <vt:lpstr>Microsoft Uighur</vt:lpstr>
      <vt:lpstr>Monotype Corsiva</vt:lpstr>
      <vt:lpstr>Times New Roman</vt:lpstr>
      <vt:lpstr>Тема Office</vt:lpstr>
      <vt:lpstr>Интерактивная игра как средство развития дошкольника</vt:lpstr>
      <vt:lpstr>Презентация PowerPoint</vt:lpstr>
      <vt:lpstr>«В  мире  профессий»</vt:lpstr>
      <vt:lpstr>Игра «Назови правильно»</vt:lpstr>
      <vt:lpstr>Презентация PowerPoint</vt:lpstr>
      <vt:lpstr>Презентация PowerPoint</vt:lpstr>
      <vt:lpstr>Игра «Что нужно для работы»</vt:lpstr>
      <vt:lpstr>Презентация PowerPoint</vt:lpstr>
      <vt:lpstr>Игра «Кто, где работает?»</vt:lpstr>
      <vt:lpstr>Собери пазл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Екатерина</cp:lastModifiedBy>
  <cp:revision>115</cp:revision>
  <dcterms:created xsi:type="dcterms:W3CDTF">2018-09-05T13:16:16Z</dcterms:created>
  <dcterms:modified xsi:type="dcterms:W3CDTF">2023-03-22T17:31:15Z</dcterms:modified>
</cp:coreProperties>
</file>