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6" r:id="rId7"/>
    <p:sldId id="298" r:id="rId8"/>
    <p:sldId id="303" r:id="rId9"/>
    <p:sldId id="304" r:id="rId10"/>
    <p:sldId id="308" r:id="rId11"/>
    <p:sldId id="307" r:id="rId12"/>
    <p:sldId id="306" r:id="rId13"/>
    <p:sldId id="305" r:id="rId14"/>
    <p:sldId id="309" r:id="rId15"/>
    <p:sldId id="310" r:id="rId16"/>
    <p:sldId id="313" r:id="rId17"/>
    <p:sldId id="314" r:id="rId18"/>
    <p:sldId id="312" r:id="rId19"/>
    <p:sldId id="319" r:id="rId20"/>
    <p:sldId id="311" r:id="rId21"/>
    <p:sldId id="31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42D"/>
    <a:srgbClr val="663300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1078-83A2-420F-BE37-BD27AC7D21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u.wikipedia.org/wiki/%D0%9D%D0%B8%D0%B4%D0%B5%D1%80%D0%BB%D0%B0%D0%BD%D0%B4%D1%8B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920880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Times New Roman" pitchFamily="18" charset="0"/>
              </a:rPr>
              <a:t>Русские народные игры</a:t>
            </a:r>
            <a:endParaRPr lang="ru-RU" sz="5400" b="1" i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429000"/>
            <a:ext cx="4672608" cy="1944216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Заведующая МБДОУ д/с             № 22 п. Стодолище                    С.В. Мартынова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2711142"/>
            <a:ext cx="828092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Характерная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особенность русских народных игр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- движения в содержании игры (бег, прыжки, метания, броски, передачи и ловля мяча, сопротивления и др.). Эти двигательные действия мотивированы сюжетом игры. Специальной физической подготовленности играющим не требуется, но хорошо физически развитые игроки получают определенное преимущество в ходе игры (так, в лапте хорошо ловящего мяч ставят в поле у линии кона, а хорошо бьющего выбирают капитаном и дают дополнительный удар по мячу).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Правила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в играх определяются самими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участниками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в зависимости от условий, в которых проводятся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игры.  Также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может варьироваться и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инвентарь в игре.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Таким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образом, русские народные игры представляют собой сознательную инициативную деятельность, направленную на достижение условной цели, установленной правилами игры, которая складывается на основе русских национальных традиций и учитывает культурные, социальные и духовные ценности русского народа 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Народные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игры разнообразны по своему содержанию, хоровому и хореографическому оформлению.</a:t>
            </a:r>
            <a:endParaRPr lang="ru-RU" b="1" i="1" dirty="0">
              <a:solidFill>
                <a:srgbClr val="006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5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4816847"/>
            <a:ext cx="8136904" cy="691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 algn="ctr">
              <a:lnSpc>
                <a:spcPts val="1350"/>
              </a:lnSpc>
              <a:spcAft>
                <a:spcPts val="0"/>
              </a:spcAft>
            </a:pPr>
            <a:endParaRPr lang="ru-RU" b="1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pPr algn="ctr">
              <a:lnSpc>
                <a:spcPts val="135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Классификация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игр по 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. И. Лазареву </a:t>
            </a:r>
          </a:p>
          <a:p>
            <a:pPr algn="ctr">
              <a:lnSpc>
                <a:spcPts val="135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(доктор филологических наук, учёный-фольклорист):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1.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Обрядовые игры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.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Они образуют костяк народного игрового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календаря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; по происхождению – первые. К их числу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относятся:</a:t>
            </a:r>
            <a:endParaRPr lang="ru-RU" sz="2400" b="1" i="1" dirty="0">
              <a:solidFill>
                <a:srgbClr val="00642D"/>
              </a:solidFill>
              <a:ea typeface="Calibri"/>
            </a:endParaRPr>
          </a:p>
          <a:p>
            <a:pPr lvl="0">
              <a:lnSpc>
                <a:spcPts val="135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Календарные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игры 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(</a:t>
            </a:r>
            <a:r>
              <a:rPr lang="ru-RU" b="1" i="1" dirty="0" err="1" smtClean="0">
                <a:solidFill>
                  <a:srgbClr val="00642D"/>
                </a:solidFill>
                <a:ea typeface="Times New Roman"/>
              </a:rPr>
              <a:t>калядования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, масленичные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)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endParaRPr lang="ru-RU" sz="2400" i="1" dirty="0">
              <a:solidFill>
                <a:schemeClr val="accent2">
                  <a:lumMod val="75000"/>
                </a:schemeClr>
              </a:solidFill>
              <a:ea typeface="Calibri"/>
            </a:endParaRPr>
          </a:p>
        </p:txBody>
      </p:sp>
      <p:pic>
        <p:nvPicPr>
          <p:cNvPr id="5122" name="Picture 2" descr="C:\Users\1\Desktop\МО 2017 г. инновационные дид. материалы\календарные народные игры калядки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52996" cy="21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МО 2017 г. инновационные дид. материалы\календарные народные масленичные игр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36" y="1700808"/>
            <a:ext cx="3888432" cy="22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5" y="3293066"/>
            <a:ext cx="6390820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35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b="1" i="1" dirty="0">
              <a:solidFill>
                <a:srgbClr val="C0504D">
                  <a:lumMod val="75000"/>
                </a:srgbClr>
              </a:solidFill>
              <a:ea typeface="Times New Roman"/>
            </a:endParaRPr>
          </a:p>
          <a:p>
            <a:pPr lvl="0">
              <a:lnSpc>
                <a:spcPts val="135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b="1" i="1" dirty="0" smtClean="0">
              <a:solidFill>
                <a:srgbClr val="C0504D">
                  <a:lumMod val="75000"/>
                </a:srgbClr>
              </a:solidFill>
              <a:ea typeface="Times New Roman"/>
            </a:endParaRPr>
          </a:p>
          <a:p>
            <a:pPr lvl="0">
              <a:lnSpc>
                <a:spcPts val="135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b="1" i="1" dirty="0" smtClean="0">
                <a:solidFill>
                  <a:srgbClr val="C0504D">
                    <a:lumMod val="75000"/>
                  </a:srgbClr>
                </a:solidFill>
                <a:ea typeface="Times New Roman"/>
              </a:rPr>
              <a:t>Семейно-бытовые 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(именинные, свадебные)</a:t>
            </a:r>
            <a:endParaRPr lang="ru-RU" sz="2400" b="1" i="1" dirty="0">
              <a:solidFill>
                <a:srgbClr val="00642D"/>
              </a:solidFill>
              <a:ea typeface="Calibri"/>
            </a:endParaRPr>
          </a:p>
        </p:txBody>
      </p:sp>
      <p:pic>
        <p:nvPicPr>
          <p:cNvPr id="5124" name="Picture 4" descr="C:\Users\1\Desktop\МО 2017 г. инновационные дид. материалы\бытовые игры - свадебны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0488"/>
            <a:ext cx="3852996" cy="220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МО 2017 г. инновационные дид. материалы\именинные бытовые игр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4180488"/>
            <a:ext cx="3888432" cy="220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6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59340"/>
            <a:ext cx="6390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2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.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Ритуальные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игры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- исполняются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на сюжеты, связанные со всякого рода церемониями (ритуал торга,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ярмарка). Такие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игры преследуют две цели: </a:t>
            </a:r>
            <a:br>
              <a:rPr lang="ru-RU" b="1" i="1" dirty="0">
                <a:solidFill>
                  <a:srgbClr val="00642D"/>
                </a:solidFill>
                <a:ea typeface="Times New Roman"/>
              </a:rPr>
            </a:b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 - 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познакомить с ходом ритуала;</a:t>
            </a:r>
            <a:br>
              <a:rPr lang="ru-RU" b="1" i="1" dirty="0">
                <a:solidFill>
                  <a:srgbClr val="00642D"/>
                </a:solidFill>
                <a:ea typeface="Times New Roman"/>
              </a:rPr>
            </a:b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 - 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оценить правила человеческого поведения, общения.</a:t>
            </a:r>
            <a:endParaRPr lang="ru-RU" b="1" i="1" dirty="0">
              <a:solidFill>
                <a:srgbClr val="00642D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008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828836"/>
            <a:ext cx="6318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u="sng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i="1" u="sng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i="1" u="sng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i="1" u="sng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i="1" u="sng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i="1" u="sng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3. Гадальные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игры.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По существу, </a:t>
            </a:r>
            <a:endParaRPr lang="ru-RU" b="1" i="1" dirty="0" smtClean="0">
              <a:solidFill>
                <a:srgbClr val="00642D"/>
              </a:solidFill>
              <a:ea typeface="Times New Roman"/>
            </a:endParaRPr>
          </a:p>
          <a:p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тоже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являются ритуальными, </a:t>
            </a:r>
            <a:endParaRPr lang="ru-RU" b="1" i="1" dirty="0" smtClean="0">
              <a:solidFill>
                <a:srgbClr val="00642D"/>
              </a:solidFill>
              <a:ea typeface="Times New Roman"/>
            </a:endParaRPr>
          </a:p>
          <a:p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но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с собственной спецификой: </a:t>
            </a:r>
            <a:endParaRPr lang="ru-RU" b="1" i="1" dirty="0" smtClean="0">
              <a:solidFill>
                <a:srgbClr val="00642D"/>
              </a:solidFill>
              <a:ea typeface="Times New Roman"/>
            </a:endParaRPr>
          </a:p>
          <a:p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испытание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судьбы участников </a:t>
            </a:r>
            <a:endParaRPr lang="ru-RU" b="1" i="1" dirty="0" smtClean="0">
              <a:solidFill>
                <a:srgbClr val="00642D"/>
              </a:solidFill>
              <a:ea typeface="Times New Roman"/>
            </a:endParaRPr>
          </a:p>
          <a:p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игры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(подблюдные).</a:t>
            </a:r>
            <a:endParaRPr lang="ru-RU" b="1" i="1" dirty="0">
              <a:solidFill>
                <a:srgbClr val="00642D"/>
              </a:solidFill>
            </a:endParaRPr>
          </a:p>
        </p:txBody>
      </p:sp>
      <p:pic>
        <p:nvPicPr>
          <p:cNvPr id="7170" name="Picture 2" descr="C:\Users\1\Desktop\МО 2017 г. инновационные дид. материалы\гадаль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4580"/>
            <a:ext cx="4392488" cy="401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МО 2017 г. инновационные дид. материалы\гадание на Ивана купа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50461"/>
            <a:ext cx="4176464" cy="298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МО 2017 г. инновационные дид. материалы\гадание на Рождеств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4580"/>
            <a:ext cx="4032448" cy="30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10583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 4.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Развлекательные игры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Это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наибольшая группа народных игр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.     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13118"/>
            <a:ext cx="6534472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0"/>
              </a:spcAft>
            </a:pPr>
            <a:endParaRPr lang="ru-RU" u="sng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u="sng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u="sng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u="sng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u="sng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u="sng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u="sng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u="sng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u="sng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                             </a:t>
            </a: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u="sng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u="sng" dirty="0" smtClean="0">
              <a:solidFill>
                <a:srgbClr val="00642D"/>
              </a:solidFill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u="sng" dirty="0" smtClean="0">
              <a:solidFill>
                <a:srgbClr val="00642D"/>
              </a:solidFill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642D"/>
                </a:solidFill>
                <a:ea typeface="Times New Roman"/>
              </a:rPr>
              <a:t>  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По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месту проведения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они делятся на</a:t>
            </a:r>
            <a:r>
              <a:rPr lang="ru-RU" b="1" dirty="0">
                <a:solidFill>
                  <a:srgbClr val="00642D"/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уличные и домашние</a:t>
            </a:r>
            <a:r>
              <a:rPr lang="ru-RU" b="1" dirty="0">
                <a:solidFill>
                  <a:srgbClr val="00642D"/>
                </a:solidFill>
                <a:ea typeface="Times New Roman"/>
              </a:rPr>
              <a:t> (</a:t>
            </a:r>
            <a:r>
              <a:rPr lang="ru-RU" b="1" dirty="0" err="1">
                <a:solidFill>
                  <a:srgbClr val="00642D"/>
                </a:solidFill>
                <a:ea typeface="Times New Roman"/>
              </a:rPr>
              <a:t>посиделочные</a:t>
            </a:r>
            <a:r>
              <a:rPr lang="ru-RU" b="1" dirty="0">
                <a:solidFill>
                  <a:srgbClr val="00642D"/>
                </a:solidFill>
                <a:ea typeface="Times New Roman"/>
              </a:rPr>
              <a:t>).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dirty="0">
                <a:solidFill>
                  <a:srgbClr val="00642D"/>
                </a:solidFill>
                <a:ea typeface="Times New Roman"/>
              </a:rPr>
              <a:t/>
            </a:r>
            <a:br>
              <a:rPr lang="ru-RU" b="1" dirty="0">
                <a:solidFill>
                  <a:srgbClr val="00642D"/>
                </a:solidFill>
                <a:ea typeface="Times New Roman"/>
              </a:rPr>
            </a:b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По характеру исполнения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их делят на: </a:t>
            </a:r>
            <a:endParaRPr lang="ru-RU" sz="2400" b="1" i="1" dirty="0">
              <a:solidFill>
                <a:srgbClr val="00642D"/>
              </a:solidFill>
              <a:ea typeface="Calibri"/>
            </a:endParaRPr>
          </a:p>
          <a:p>
            <a:pPr lvl="0">
              <a:lnSpc>
                <a:spcPts val="135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Драматические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(т.е. с театрализацией, с участием действующих лиц, с диалогами между ними) например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: "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Коршун", "Гуси-лебеди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".</a:t>
            </a:r>
            <a:r>
              <a:rPr lang="ru-RU" sz="2400" b="1" i="1" dirty="0" smtClean="0">
                <a:solidFill>
                  <a:srgbClr val="00642D"/>
                </a:solidFill>
                <a:ea typeface="Times New Roman"/>
              </a:rPr>
              <a:t>                                          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Орнаментальные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(когда в игре большое место занимают песни и танец). Например: "</a:t>
            </a:r>
            <a:r>
              <a:rPr lang="ru-RU" b="1" i="1" dirty="0" err="1">
                <a:solidFill>
                  <a:srgbClr val="00642D"/>
                </a:solidFill>
                <a:ea typeface="Times New Roman"/>
              </a:rPr>
              <a:t>Заплетися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 плетень", «</a:t>
            </a:r>
            <a:r>
              <a:rPr lang="ru-RU" b="1" i="1" dirty="0" err="1">
                <a:solidFill>
                  <a:srgbClr val="00642D"/>
                </a:solidFill>
                <a:ea typeface="Times New Roman"/>
              </a:rPr>
              <a:t>Проулочком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», «В воротца», «Метелица», «Челноком»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                                   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Хороводные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«Лён», «Кострома» - имитация производственных процессов, обучение.</a:t>
            </a:r>
            <a:endParaRPr lang="ru-RU" sz="2400" b="1" i="1" dirty="0">
              <a:solidFill>
                <a:srgbClr val="00642D"/>
              </a:solidFill>
              <a:ea typeface="Calibri"/>
            </a:endParaRPr>
          </a:p>
        </p:txBody>
      </p:sp>
      <p:pic>
        <p:nvPicPr>
          <p:cNvPr id="8194" name="Picture 2" descr="C:\Users\1\Desktop\МО 2017 г. инновационные дид. материалы\iVV83N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4464496" cy="25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МО 2017 г. инновационные дид. материалы\орнаментальны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1457"/>
            <a:ext cx="38164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7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90336"/>
            <a:ext cx="6462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5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. Спортивные (состязательные) игры.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a typeface="Times New Roman"/>
              </a:rPr>
              <a:t>(«Чехарда», «Коза» - догонялки, «Горелки» - Третий лишний, «Городки», «Лапта», "Перетягивание каната", "Вышибалы")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1\Desktop\МО 2017 г. инновационные дид. материалы\спортивные состязательные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8" y="548680"/>
            <a:ext cx="4065240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МО 2017 г. инновационные дид. материалы\спортивные состязательные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6725"/>
            <a:ext cx="3816424" cy="26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Desktop\МО 2017 г. инновационные дид. материалы\спортивные состязательны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90336"/>
            <a:ext cx="4968552" cy="26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2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05835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6. Интеллектуальные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игры.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("Шашки", "Кости", "Шахматы").</a:t>
            </a:r>
            <a:endParaRPr lang="ru-RU" b="1" i="1" dirty="0">
              <a:solidFill>
                <a:srgbClr val="00642D"/>
              </a:solidFill>
            </a:endParaRPr>
          </a:p>
        </p:txBody>
      </p:sp>
      <p:pic>
        <p:nvPicPr>
          <p:cNvPr id="10242" name="Picture 2" descr="C:\Users\1\Desktop\МО 2017 г. инновационные дид. материалы\шашки интеллектуаль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6" y="2276872"/>
            <a:ext cx="437586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МО 2017 г. инновационные дид. материалы\iM223IP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4544"/>
            <a:ext cx="4608512" cy="330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1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97839"/>
            <a:ext cx="6318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7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Азартные игры.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Они отражают стремление человека к самоутверждению. Главная цель – удача, выигрыш, но народная этика допускала эти стремления в строгих пределах: ("</a:t>
            </a:r>
            <a:r>
              <a:rPr lang="ru-RU" b="1" i="1" dirty="0" err="1">
                <a:solidFill>
                  <a:srgbClr val="00642D"/>
                </a:solidFill>
                <a:ea typeface="Times New Roman"/>
              </a:rPr>
              <a:t>Чика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" в игре участвуют родственники или близкие люди, за пределами семьи не разрешалось играть. Существуют очень маленькие ставки).</a:t>
            </a:r>
            <a:endParaRPr lang="ru-RU" b="1" i="1" dirty="0">
              <a:solidFill>
                <a:srgbClr val="00642D"/>
              </a:solidFill>
            </a:endParaRPr>
          </a:p>
        </p:txBody>
      </p:sp>
      <p:pic>
        <p:nvPicPr>
          <p:cNvPr id="11266" name="Picture 2" descr="C:\Users\1\Desktop\МО 2017 г. инновационные дид. материалы\ч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0324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\Desktop\МО 2017 г. инновационные дид. материалы\игра в кос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8164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4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20840"/>
            <a:ext cx="6390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8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. Пальчиковые для малышей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– развивают моторику, учат овладевать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телом.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1\Desktop\МО 2017 г. инновационные дид. материалы\i3461AHZ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48680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МО 2017 г. инновационные дид. материалы\iNMM9NP8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\Desktop\МО 2017 г. инновационные дид. материалы\o-palchikovyx-igrax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336704" cy="27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8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2809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Воспитательное значение народных игр</a:t>
            </a:r>
            <a:r>
              <a:rPr lang="ru-RU" i="1" dirty="0" smtClean="0">
                <a:solidFill>
                  <a:srgbClr val="C00000"/>
                </a:solidFill>
                <a:ea typeface="Times New Roman"/>
              </a:rPr>
              <a:t/>
            </a:r>
            <a:br>
              <a:rPr lang="ru-RU" i="1" dirty="0" smtClean="0">
                <a:solidFill>
                  <a:srgbClr val="C00000"/>
                </a:solidFill>
                <a:ea typeface="Times New Roman"/>
              </a:rPr>
            </a:br>
            <a:endParaRPr lang="ru-RU" i="1" dirty="0" smtClean="0">
              <a:solidFill>
                <a:srgbClr val="C00000"/>
              </a:solidFill>
              <a:ea typeface="Times New Roman"/>
            </a:endParaRPr>
          </a:p>
          <a:p>
            <a:r>
              <a:rPr lang="ru-RU" b="1" i="1" dirty="0" smtClean="0">
                <a:solidFill>
                  <a:srgbClr val="C00000"/>
                </a:solidFill>
                <a:ea typeface="Times New Roman"/>
              </a:rPr>
              <a:t>К. Д. Ушинский считал народные игры превосходным воспитательным средством, так  как:</a:t>
            </a:r>
          </a:p>
          <a:p>
            <a:r>
              <a:rPr lang="ru-RU" b="1" i="1" dirty="0" smtClean="0">
                <a:solidFill>
                  <a:srgbClr val="00642D"/>
                </a:solidFill>
              </a:rPr>
              <a:t> - в народной игре отображена история нации;</a:t>
            </a:r>
          </a:p>
          <a:p>
            <a:r>
              <a:rPr lang="ru-RU" b="1" i="1" dirty="0" smtClean="0">
                <a:solidFill>
                  <a:srgbClr val="00642D"/>
                </a:solidFill>
              </a:rPr>
              <a:t> - характер народа, накладывая отпечаток на все проявления общественной жизни людей, отражается и в играх;</a:t>
            </a:r>
          </a:p>
          <a:p>
            <a:r>
              <a:rPr lang="ru-RU" b="1" i="1" dirty="0" smtClean="0">
                <a:solidFill>
                  <a:srgbClr val="00642D"/>
                </a:solidFill>
              </a:rPr>
              <a:t> - народные игры выступают не только как фактор физического воспитания, но и как средство духовного формирования личности;</a:t>
            </a:r>
          </a:p>
          <a:p>
            <a:r>
              <a:rPr lang="ru-RU" b="1" i="1" dirty="0" smtClean="0">
                <a:solidFill>
                  <a:srgbClr val="00642D"/>
                </a:solidFill>
              </a:rPr>
              <a:t> - в национальных играх ребёнок знакомится  с привычками и обычаями определённой местности, среды проживания;</a:t>
            </a:r>
          </a:p>
          <a:p>
            <a:r>
              <a:rPr lang="ru-RU" b="1" i="1" dirty="0" smtClean="0">
                <a:solidFill>
                  <a:srgbClr val="00642D"/>
                </a:solidFill>
              </a:rPr>
              <a:t> - народные игры – ценнейшее средство всестороннего воспитания личности, развития нравственных качеств: честности, выдержки, дисциплинированности, товарищества;</a:t>
            </a:r>
          </a:p>
          <a:p>
            <a:r>
              <a:rPr lang="ru-RU" b="1" i="1" dirty="0" smtClean="0">
                <a:solidFill>
                  <a:srgbClr val="00642D"/>
                </a:solidFill>
              </a:rPr>
              <a:t> - народные игры образны, они увлекают детей дошкольного возраста.</a:t>
            </a:r>
            <a:endParaRPr lang="ru-RU" b="1" i="1" dirty="0">
              <a:solidFill>
                <a:srgbClr val="006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9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484784"/>
            <a:ext cx="777686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43841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642D"/>
                </a:solidFill>
              </a:rPr>
              <a:t>Русский народ издревле славился не только уникальной и крайне интересной культурой, но и увлекательными играми как для детей, так и для взрослых. Однако, время, </a:t>
            </a:r>
            <a:r>
              <a:rPr lang="ru-RU" b="1" i="1" dirty="0" smtClean="0">
                <a:solidFill>
                  <a:srgbClr val="00642D"/>
                </a:solidFill>
              </a:rPr>
              <a:t>войны </a:t>
            </a:r>
            <a:r>
              <a:rPr lang="ru-RU" b="1" i="1" dirty="0">
                <a:solidFill>
                  <a:srgbClr val="00642D"/>
                </a:solidFill>
              </a:rPr>
              <a:t>и влияние европейских соседей постепенно затмили старинные русские игры. Сейчас они начинают возрождаться и не перестают восхищать свой живостью, оригинальными идеями и заданиями, наполненными шумным весельем.</a:t>
            </a:r>
          </a:p>
          <a:p>
            <a:r>
              <a:rPr lang="ru-RU" b="1" i="1" dirty="0">
                <a:solidFill>
                  <a:srgbClr val="00642D"/>
                </a:solidFill>
              </a:rPr>
              <a:t>Узнав нехитрые правила русских народных игр, можно погрузиться не только в захватывающий мир детства, но и понять, как жили и отдыхали наши предки.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4235"/>
            <a:ext cx="3610744" cy="31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136339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В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народных играх четко прослеживается деление мира на добро и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зло.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На этом противостоянии строиться </a:t>
            </a:r>
            <a:r>
              <a:rPr lang="ru-RU" b="1" i="1" dirty="0" err="1">
                <a:solidFill>
                  <a:srgbClr val="00642D"/>
                </a:solidFill>
                <a:ea typeface="Times New Roman"/>
              </a:rPr>
              <a:t>сюжетика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 игры, и конфликт разрешается всегда в пользу добра. Нравственное содержание игры всегда высоко и благородно, поэтому она обладает огромной воспитательной ценностью, ее педагогической потенциал безграничен. </a:t>
            </a:r>
            <a:endParaRPr lang="ru-RU" b="1" i="1" dirty="0">
              <a:solidFill>
                <a:srgbClr val="00642D"/>
              </a:solidFill>
            </a:endParaRPr>
          </a:p>
        </p:txBody>
      </p:sp>
      <p:pic>
        <p:nvPicPr>
          <p:cNvPr id="15362" name="Picture 2" descr="C:\Users\1\Desktop\МО 2017 г. инновационные дид. материалы\игра -драматизация по сказке  Реп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33670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77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136339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СПАСИБО  ЗА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239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51837"/>
            <a:ext cx="799288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Мы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с вами живем в удивительное время: происходит много разных открытий, наша жизнь не стоит на месте. Люди и дети меняются, но природа детства остается прежней, как и много лет назад: дети растут, играют, познают мир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.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 Детство  то время, когда возможно подлинное, искреннее погружение в истоки национальной культуры, к русским корням. Игры являются неотъемлемой частью интернационального, художественного и физического воспитания детей разного возраста. </a:t>
            </a:r>
            <a:endParaRPr lang="ru-RU" sz="1400" b="1" i="1" dirty="0">
              <a:solidFill>
                <a:srgbClr val="00642D"/>
              </a:solidFill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642D"/>
                </a:solidFill>
                <a:ea typeface="Times New Roman"/>
              </a:rPr>
              <a:t>    Игра – это школа воспитания. В ней свои «учебные предметы». Одни из них развивают у детей ловкость, меткость, быстроту и силу; другие учат премудростям жизни, добру и справедливости, чести и порядочности, любви и долгу. </a:t>
            </a:r>
            <a:endParaRPr lang="ru-RU" b="1" dirty="0">
              <a:solidFill>
                <a:srgbClr val="00642D"/>
              </a:solidFill>
            </a:endParaRPr>
          </a:p>
        </p:txBody>
      </p:sp>
      <p:pic>
        <p:nvPicPr>
          <p:cNvPr id="2050" name="Picture 2" descr="C:\Users\1\Desktop\МО 2017 г. инновационные дид. материалы\i3RKXF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42278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551837"/>
            <a:ext cx="411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ea typeface="Times New Roman"/>
            </a:endParaRPr>
          </a:p>
          <a:p>
            <a:endParaRPr lang="ru-RU" dirty="0">
              <a:solidFill>
                <a:srgbClr val="000000"/>
              </a:solidFill>
              <a:ea typeface="Times New Roman"/>
            </a:endParaRPr>
          </a:p>
          <a:p>
            <a:endParaRPr lang="ru-RU" dirty="0" smtClean="0">
              <a:solidFill>
                <a:srgbClr val="000000"/>
              </a:solidFill>
              <a:ea typeface="Times New Roman"/>
            </a:endParaRPr>
          </a:p>
          <a:p>
            <a:endParaRPr lang="ru-RU" dirty="0">
              <a:solidFill>
                <a:srgbClr val="000000"/>
              </a:solidFill>
              <a:ea typeface="Times New Roman"/>
            </a:endParaRPr>
          </a:p>
          <a:p>
            <a:endParaRPr lang="ru-RU" dirty="0" smtClean="0">
              <a:solidFill>
                <a:srgbClr val="000000"/>
              </a:solidFill>
              <a:ea typeface="Times New Roman"/>
            </a:endParaRPr>
          </a:p>
          <a:p>
            <a:endParaRPr lang="ru-RU" dirty="0" smtClean="0">
              <a:solidFill>
                <a:srgbClr val="000000"/>
              </a:solidFill>
              <a:ea typeface="Times New Roman"/>
            </a:endParaRPr>
          </a:p>
          <a:p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С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первых лет жизни ребенка приобщение его к культуре, общечеловеческим ценностям помогают заложить в нем фундамент нравственности, патриотизма, формирует основы самосознания и индивидуальности. </a:t>
            </a:r>
            <a:endParaRPr lang="ru-RU" b="1" i="1" dirty="0">
              <a:solidFill>
                <a:srgbClr val="00642D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688"/>
            <a:ext cx="4114800" cy="33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1" y="2780928"/>
            <a:ext cx="3969643" cy="342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 txBox="1">
            <a:spLocks/>
          </p:cNvSpPr>
          <p:nvPr/>
        </p:nvSpPr>
        <p:spPr>
          <a:xfrm>
            <a:off x="539552" y="5786454"/>
            <a:ext cx="7992888" cy="306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 algn="ctr">
              <a:defRPr/>
            </a:pPr>
            <a:r>
              <a:rPr lang="ru-RU" sz="2400" i="1" dirty="0" smtClean="0"/>
              <a:t> 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997839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Игровое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поведение – форма познания мира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.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Ребенок играет не потому, что надо, а потому что интересно. Человек часть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природы, таким образом,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игровое поведение является первой формой развития человека.</a:t>
            </a:r>
            <a:br>
              <a:rPr lang="ru-RU" b="1" i="1" dirty="0">
                <a:solidFill>
                  <a:srgbClr val="00642D"/>
                </a:solidFill>
                <a:ea typeface="Times New Roman"/>
              </a:rPr>
            </a:b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Игра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развивает человека: органы чувств, мышление , логику, интеллект, физиологию, координацию и т. д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.                                                                   </a:t>
            </a:r>
            <a:r>
              <a:rPr lang="ru-RU" b="1" i="1" dirty="0">
                <a:solidFill>
                  <a:srgbClr val="800000"/>
                </a:solidFill>
                <a:ea typeface="Calibri"/>
                <a:hlinkClick r:id="rId2"/>
              </a:rPr>
              <a:t>Нидерландский</a:t>
            </a:r>
            <a:r>
              <a:rPr lang="ru-RU" b="1" i="1" dirty="0">
                <a:solidFill>
                  <a:srgbClr val="800000"/>
                </a:solidFill>
                <a:ea typeface="Calibri"/>
              </a:rPr>
              <a:t> философ, историк, исследователь культуры</a:t>
            </a:r>
            <a:r>
              <a:rPr lang="ru-RU" b="1" i="1" dirty="0">
                <a:solidFill>
                  <a:srgbClr val="800000"/>
                </a:solidFill>
                <a:latin typeface="Calibri"/>
                <a:ea typeface="Calibri"/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Й.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Хёйзинг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написал монографию "человек играющий"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, он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усматривает сущность игры как способность приводить в восторг и доставлять радость. Он вывел свою формулу игры. Народов много – игра одна.</a:t>
            </a:r>
            <a:r>
              <a:rPr lang="ru-RU" dirty="0">
                <a:solidFill>
                  <a:srgbClr val="333333"/>
                </a:solidFill>
                <a:latin typeface="Tahoma"/>
                <a:ea typeface="Times New Roman"/>
              </a:rPr>
              <a:t/>
            </a:r>
            <a:br>
              <a:rPr lang="ru-RU" dirty="0">
                <a:solidFill>
                  <a:srgbClr val="333333"/>
                </a:solidFill>
                <a:latin typeface="Tahoma"/>
                <a:ea typeface="Times New Roman"/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08" y="348242"/>
            <a:ext cx="5658776" cy="365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4345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     Игра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– это добровольное действие либо занятие , совершаемое внутри установленных границ места и времени, по добровольно принятым, но абсолютно обязательным правилам, с целью, заключенной в ней самой, сопровождаемая чувством напряжения и радости, а также сознанием иного бытия нежели обыденная жизнь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У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каждого народа есть своя культура (праздники, обряды, ритуалы народная игровая культура и т. д.) Через народную игру можно </a:t>
            </a:r>
            <a:r>
              <a:rPr lang="ru-RU" b="1" i="1" dirty="0" err="1" smtClean="0">
                <a:solidFill>
                  <a:srgbClr val="00642D"/>
                </a:solidFill>
                <a:ea typeface="Times New Roman"/>
              </a:rPr>
              <a:t>иденцифицыровать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(распознать) народную культуру. У каждого народа свои нормы поведения, своя кухня, инвентарь, одежда и т. д.</a:t>
            </a:r>
            <a:endParaRPr lang="ru-RU" b="1" i="1" dirty="0">
              <a:solidFill>
                <a:srgbClr val="00642D"/>
              </a:solidFill>
            </a:endParaRPr>
          </a:p>
        </p:txBody>
      </p:sp>
      <p:pic>
        <p:nvPicPr>
          <p:cNvPr id="13314" name="Picture 2" descr="C:\Users\1\Desktop\МО 2017 г. инновационные дид. материалы\iD3UJXTI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5040560" cy="34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1839109"/>
            <a:ext cx="8280920" cy="668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pPr algn="ctr">
              <a:lnSpc>
                <a:spcPts val="1350"/>
              </a:lnSpc>
              <a:spcAft>
                <a:spcPts val="0"/>
              </a:spcAft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pPr algn="ctr"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Функции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народных игр: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a typeface="Calibri"/>
            </a:endParaRPr>
          </a:p>
          <a:p>
            <a:pPr marL="342900" lvl="0" indent="-342900">
              <a:lnSpc>
                <a:spcPts val="1350"/>
              </a:lnSpc>
              <a:spcAft>
                <a:spcPts val="1000"/>
              </a:spcAft>
              <a:tabLst>
                <a:tab pos="457200" algn="l"/>
              </a:tabLst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pPr marL="342900" lvl="0" indent="-342900">
              <a:lnSpc>
                <a:spcPts val="135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   1. коммуникативная -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игра способна охватить своим эмоциональным влиянием всех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играющих</a:t>
            </a:r>
            <a:r>
              <a:rPr lang="ru-RU" sz="2400" b="1" i="1" dirty="0" smtClean="0">
                <a:solidFill>
                  <a:srgbClr val="00642D"/>
                </a:solidFill>
                <a:ea typeface="Times New Roman"/>
              </a:rPr>
              <a:t> (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играющих вместе, играющие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зрители)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2.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компенсаторная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-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в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игре человек не только тратит но и восстанавливает свою энергию.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например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: психологические перегрузки нередко сопровождаются недостаточной физической работой других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органов, игра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позволяет вовлечь в работу органы, которые ранее бездействовали тем самым формируя жизненный тонус человека.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3. функция воспитания и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обучения -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игра позволяет создать для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 ребёнка ситуацию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, направленную на выявление собственных способностей, пределов выносливости, правильной самооценки, физического развития.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4. подготовительная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–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подготовка через игру к настоящей жизни.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5. функция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прогноза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–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игра обладает большой </a:t>
            </a:r>
            <a:r>
              <a:rPr lang="ru-RU" b="1" i="1" dirty="0" err="1">
                <a:solidFill>
                  <a:srgbClr val="00642D"/>
                </a:solidFill>
                <a:ea typeface="Times New Roman"/>
              </a:rPr>
              <a:t>предсказательностью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, в игре можно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экспериментировать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с собой или с кем то другим (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например, игра "дочки-матери«).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6. моделирование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–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близко с прогнозированием. </a:t>
            </a:r>
            <a:endParaRPr lang="ru-RU" b="1" i="1" dirty="0">
              <a:solidFill>
                <a:srgbClr val="0064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2572643"/>
            <a:ext cx="8424936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 smtClean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b="1" i="1" dirty="0">
              <a:solidFill>
                <a:srgbClr val="333333"/>
              </a:solidFill>
              <a:latin typeface="Tahoma"/>
              <a:ea typeface="Times New Roman"/>
            </a:endParaRPr>
          </a:p>
          <a:p>
            <a:endParaRPr lang="ru-RU" sz="2400" b="1" i="1" dirty="0" smtClean="0">
              <a:solidFill>
                <a:srgbClr val="333333"/>
              </a:solidFill>
              <a:latin typeface="+mj-lt"/>
              <a:ea typeface="Times New Roman"/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Особенности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народной игры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: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ea typeface="Times New Roman"/>
            </a:endParaRPr>
          </a:p>
          <a:p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 1.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гра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создает предпосылки для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освоения социально ценных стереотипов поведения,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которые становятся специальными регуляторами отношений в социальной среде; через игру дети в опосредованной форме включаются в жизнь взрослых, удовлетворяя и собственную потребность в причастности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 к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происходящему в социальном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мире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2. Народная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игра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реализуется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на принципах добровольности,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спонтанности при особых условиях сговоренности, отражает особенности определенного исторического момента развития общества, претерпевает изменения под влиянием социально-политических, экономических, культурных и др. </a:t>
            </a: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факторов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.</a:t>
            </a:r>
            <a:br>
              <a:rPr lang="ru-RU" b="1" i="1" dirty="0">
                <a:solidFill>
                  <a:srgbClr val="00642D"/>
                </a:solidFill>
                <a:ea typeface="Times New Roman"/>
              </a:rPr>
            </a:b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3. Игра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, будучи социально-досуговым и специфическим явлением процессуально-</a:t>
            </a:r>
            <a:r>
              <a:rPr lang="ru-RU" b="1" i="1" dirty="0" err="1">
                <a:solidFill>
                  <a:srgbClr val="00642D"/>
                </a:solidFill>
                <a:ea typeface="Times New Roman"/>
              </a:rPr>
              <a:t>деятельностной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 модальности культуры, функционирующим в акте человека с человеком, требует их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активности, выступает в роли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психокоректора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;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4. Народная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игра способствует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выработке социально-нравственных качеств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в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соединении с психолого-педагогическими условиями.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</a:br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914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36339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i="1" dirty="0" smtClean="0">
              <a:solidFill>
                <a:srgbClr val="C0504D">
                  <a:lumMod val="75000"/>
                </a:srgbClr>
              </a:solidFill>
              <a:ea typeface="Times New Roman"/>
            </a:endParaRPr>
          </a:p>
          <a:p>
            <a:pPr lvl="0"/>
            <a:endParaRPr lang="ru-RU" i="1" dirty="0">
              <a:solidFill>
                <a:srgbClr val="C0504D">
                  <a:lumMod val="75000"/>
                </a:srgbClr>
              </a:solidFill>
              <a:ea typeface="Times New Roman"/>
            </a:endParaRPr>
          </a:p>
          <a:p>
            <a:pPr lvl="0"/>
            <a:endParaRPr lang="ru-RU" i="1" dirty="0" smtClean="0">
              <a:solidFill>
                <a:srgbClr val="C0504D">
                  <a:lumMod val="75000"/>
                </a:srgbClr>
              </a:solidFill>
              <a:ea typeface="Times New Roman"/>
            </a:endParaRPr>
          </a:p>
          <a:p>
            <a:pPr lvl="0"/>
            <a:endParaRPr lang="ru-RU" i="1" dirty="0">
              <a:solidFill>
                <a:srgbClr val="C0504D">
                  <a:lumMod val="75000"/>
                </a:srgbClr>
              </a:solidFill>
              <a:ea typeface="Times New Roman"/>
            </a:endParaRPr>
          </a:p>
          <a:p>
            <a:pPr lvl="0"/>
            <a:endParaRPr lang="ru-RU" i="1" dirty="0" smtClean="0">
              <a:solidFill>
                <a:srgbClr val="C0504D">
                  <a:lumMod val="75000"/>
                </a:srgbClr>
              </a:solidFill>
              <a:ea typeface="Times New Roman"/>
            </a:endParaRPr>
          </a:p>
          <a:p>
            <a:pPr lvl="0"/>
            <a:endParaRPr lang="ru-RU" i="1" dirty="0">
              <a:solidFill>
                <a:srgbClr val="C0504D">
                  <a:lumMod val="75000"/>
                </a:srgbClr>
              </a:solidFill>
              <a:ea typeface="Times New Roman"/>
            </a:endParaRPr>
          </a:p>
          <a:p>
            <a:pPr lvl="0"/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Народные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игры - исторически сложившееся общественное явление, самостоятельный вид деятельности, свойственный народностям и регионам. </a:t>
            </a:r>
            <a:br>
              <a:rPr lang="ru-RU" b="1" i="1" dirty="0">
                <a:solidFill>
                  <a:srgbClr val="00642D"/>
                </a:solidFill>
                <a:ea typeface="Times New Roman"/>
              </a:rPr>
            </a:br>
            <a:r>
              <a:rPr lang="ru-RU" b="1" i="1" dirty="0">
                <a:solidFill>
                  <a:srgbClr val="00642D"/>
                </a:solidFill>
                <a:ea typeface="Times New Roman"/>
              </a:rPr>
              <a:t>Русские народные игры очень многообразны: детские игры, настольные игры, хороводные игры для взрослых с народными песнями, прибаутками, плясками. </a:t>
            </a:r>
            <a:endParaRPr lang="ru-RU" b="1" i="1" dirty="0">
              <a:solidFill>
                <a:srgbClr val="00642D"/>
              </a:solidFill>
            </a:endParaRPr>
          </a:p>
          <a:p>
            <a:r>
              <a:rPr lang="ru-RU" b="1" i="1" dirty="0" smtClean="0">
                <a:solidFill>
                  <a:srgbClr val="00642D"/>
                </a:solidFill>
                <a:ea typeface="Times New Roman"/>
              </a:rPr>
              <a:t>Игры </a:t>
            </a:r>
            <a:r>
              <a:rPr lang="ru-RU" b="1" i="1" dirty="0">
                <a:solidFill>
                  <a:srgbClr val="00642D"/>
                </a:solidFill>
                <a:ea typeface="Times New Roman"/>
              </a:rPr>
              <a:t>издавна служили средством самопознания, здесь проявляли свои лучшие качества: доброту, благородство, взаимовыручку, самопожертвование ради других. После тяжелого трудового дня взрослые с удовольствием принимали участие в играх детей, обучая их, как надо развлекаться и отдыхать. </a:t>
            </a:r>
            <a:endParaRPr lang="ru-RU" b="1" i="1" dirty="0">
              <a:solidFill>
                <a:srgbClr val="00642D"/>
              </a:solidFill>
            </a:endParaRPr>
          </a:p>
        </p:txBody>
      </p:sp>
      <p:pic>
        <p:nvPicPr>
          <p:cNvPr id="14338" name="Picture 2" descr="C:\Users\1\Desktop\МО 2017 г. инновационные дид. материалы\орнаментальные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99606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09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E36C09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697</Words>
  <Application>Microsoft Office PowerPoint</Application>
  <PresentationFormat>Экран (4:3)</PresentationFormat>
  <Paragraphs>214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Русские народные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Дом</cp:lastModifiedBy>
  <cp:revision>47</cp:revision>
  <dcterms:created xsi:type="dcterms:W3CDTF">2014-10-04T11:14:22Z</dcterms:created>
  <dcterms:modified xsi:type="dcterms:W3CDTF">2019-10-10T15:03:36Z</dcterms:modified>
</cp:coreProperties>
</file>