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p:scale>
          <a:sx n="65" d="100"/>
          <a:sy n="65" d="100"/>
        </p:scale>
        <p:origin x="-1290"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1930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17496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4726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97331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8B5F81-FAAB-4320-8A74-FED1376E13F7}" type="datetimeFigureOut">
              <a:rPr lang="ru-RU" smtClean="0"/>
              <a:t>03.10.2019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146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8B5F81-FAAB-4320-8A74-FED1376E13F7}" type="datetimeFigureOut">
              <a:rPr lang="ru-RU" smtClean="0"/>
              <a:t>03.10.2019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02550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8B5F81-FAAB-4320-8A74-FED1376E13F7}" type="datetimeFigureOut">
              <a:rPr lang="ru-RU" smtClean="0"/>
              <a:t>03.10.2019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62553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8B5F81-FAAB-4320-8A74-FED1376E13F7}" type="datetimeFigureOut">
              <a:rPr lang="ru-RU" smtClean="0"/>
              <a:t>03.10.2019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30629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8B5F81-FAAB-4320-8A74-FED1376E13F7}" type="datetimeFigureOut">
              <a:rPr lang="ru-RU" smtClean="0"/>
              <a:t>03.10.2019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7973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03.10.2019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7894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03.10.2019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25110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B5F81-FAAB-4320-8A74-FED1376E13F7}" type="datetimeFigureOut">
              <a:rPr lang="ru-RU" smtClean="0"/>
              <a:t>03.10.2019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AA2D-827F-4CEE-831E-C473C5117158}" type="slidenum">
              <a:rPr lang="ru-RU" smtClean="0"/>
              <a:t>‹#›</a:t>
            </a:fld>
            <a:endParaRPr lang="ru-RU"/>
          </a:p>
        </p:txBody>
      </p:sp>
    </p:spTree>
    <p:extLst>
      <p:ext uri="{BB962C8B-B14F-4D97-AF65-F5344CB8AC3E}">
        <p14:creationId xmlns:p14="http://schemas.microsoft.com/office/powerpoint/2010/main" val="150647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psichologvsadu.ru/rabota-psichologa-s-roditelyami" TargetMode="Externa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psichologvsadu.ru/rabota-psichologa-s-roditelyami" TargetMode="Externa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psichologvsadu.ru/rabota-psichologa-s-roditelyami" TargetMode="External"/><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psichologvsadu.ru/rabota-psichologa-s-roditelyami"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hyperlink" Target="http://psichologvsadu.ru/rabota-psichologa-s-roditelyami"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psichologvsadu.ru/rabota-psichologa-s-roditelyami" TargetMode="Externa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hyperlink" Target="http://psichologvsadu.ru/rabota-psichologa-s-roditelyami"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psichologvsadu.ru/rabota-psichologa-s-roditelyami" TargetMode="External"/><Relationship Id="rId2" Type="http://schemas.openxmlformats.org/officeDocument/2006/relationships/image" Target="../media/image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93154" y="476672"/>
            <a:ext cx="8424935" cy="1754326"/>
          </a:xfrm>
          <a:prstGeom prst="rect">
            <a:avLst/>
          </a:prstGeom>
        </p:spPr>
        <p:txBody>
          <a:bodyPr wrap="square">
            <a:spAutoFit/>
          </a:bodyPr>
          <a:lstStyle/>
          <a:p>
            <a:pPr algn="ctr"/>
            <a:r>
              <a:rPr lang="ru-RU" sz="3600" b="1" dirty="0" smtClean="0">
                <a:solidFill>
                  <a:srgbClr val="FF0000"/>
                </a:solidFill>
                <a:effectLst>
                  <a:outerShdw blurRad="38100" dist="38100" dir="2700000" algn="tl">
                    <a:srgbClr val="000000">
                      <a:alpha val="43137"/>
                    </a:srgbClr>
                  </a:outerShdw>
                </a:effectLst>
                <a:latin typeface="Georgia" panose="02040502050405020303" pitchFamily="18" charset="0"/>
              </a:rPr>
              <a:t>«Ребенок приносит из детского сада чужие игрушки, как реагировать родителям?»</a:t>
            </a:r>
            <a:endParaRPr lang="ru-RU" sz="3600" b="1" dirty="0">
              <a:solidFill>
                <a:srgbClr val="FF0000"/>
              </a:solidFill>
              <a:effectLst>
                <a:outerShdw blurRad="38100" dist="38100" dir="2700000" algn="tl">
                  <a:srgbClr val="000000">
                    <a:alpha val="43137"/>
                  </a:srgbClr>
                </a:outerShdw>
              </a:effectLst>
              <a:latin typeface="Georgia" panose="02040502050405020303" pitchFamily="18" charset="0"/>
            </a:endParaRPr>
          </a:p>
        </p:txBody>
      </p:sp>
      <p:sp>
        <p:nvSpPr>
          <p:cNvPr id="8" name="Прямоугольник 7"/>
          <p:cNvSpPr/>
          <p:nvPr/>
        </p:nvSpPr>
        <p:spPr>
          <a:xfrm rot="10800000" flipV="1">
            <a:off x="1691680" y="2313746"/>
            <a:ext cx="5256584" cy="646331"/>
          </a:xfrm>
          <a:prstGeom prst="rect">
            <a:avLst/>
          </a:prstGeom>
        </p:spPr>
        <p:txBody>
          <a:bodyPr wrap="square">
            <a:spAutoFit/>
          </a:bodyPr>
          <a:lstStyle/>
          <a:p>
            <a:pPr algn="ctr"/>
            <a:r>
              <a:rPr lang="ru-RU" b="1" dirty="0">
                <a:solidFill>
                  <a:srgbClr val="0070C0"/>
                </a:solidFill>
                <a:latin typeface="Georgia" panose="02040502050405020303" pitchFamily="18" charset="0"/>
              </a:rPr>
              <a:t>Консультативный материал </a:t>
            </a:r>
          </a:p>
          <a:p>
            <a:pPr algn="ctr"/>
            <a:r>
              <a:rPr lang="ru-RU" b="1" dirty="0">
                <a:solidFill>
                  <a:srgbClr val="0070C0"/>
                </a:solidFill>
                <a:latin typeface="Georgia" panose="02040502050405020303" pitchFamily="18" charset="0"/>
              </a:rPr>
              <a:t>для родителей</a:t>
            </a:r>
          </a:p>
        </p:txBody>
      </p:sp>
      <p:pic>
        <p:nvPicPr>
          <p:cNvPr id="4" name="Picture 2" descr="http://ruzacbs.ru/sites/default/files/inline/images/91c67385c4794ac3d3c753a3ab19a3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933056"/>
            <a:ext cx="5688632" cy="32107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www.clipartmax.com/png/full/257-2579386_providing-video-production-services-near-you-toys-clipart-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2962" y="2960078"/>
            <a:ext cx="1479277" cy="14755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4.bp.blogspot.com/-sEc_HZWFACE/W_WtXCKqtxI/AAAAAAAAAOg/YOCQh5VAqiY9oHMpcwYLJ4imxVFDTr5zwCLcBGAs/s1600/%25D1%2581%25D0%25BE%25D1%2586%2B2.png"/>
          <p:cNvPicPr>
            <a:picLocks noChangeAspect="1" noChangeArrowheads="1"/>
          </p:cNvPicPr>
          <p:nvPr/>
        </p:nvPicPr>
        <p:blipFill rotWithShape="1">
          <a:blip r:embed="rId5">
            <a:extLst>
              <a:ext uri="{28A0092B-C50C-407E-A947-70E740481C1C}">
                <a14:useLocalDpi xmlns:a14="http://schemas.microsoft.com/office/drawing/2010/main" val="0"/>
              </a:ext>
            </a:extLst>
          </a:blip>
          <a:srcRect r="52348"/>
          <a:stretch/>
        </p:blipFill>
        <p:spPr bwMode="auto">
          <a:xfrm>
            <a:off x="-281895" y="2162221"/>
            <a:ext cx="2641637" cy="46658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4.bp.blogspot.com/-sEc_HZWFACE/W_WtXCKqtxI/AAAAAAAAAOg/YOCQh5VAqiY9oHMpcwYLJ4imxVFDTr5zwCLcBGAs/s1600/%25D1%2581%25D0%25BE%25D1%2586%2B2.png"/>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p:blipFill>
        <p:spPr bwMode="auto">
          <a:xfrm>
            <a:off x="6396555" y="2162221"/>
            <a:ext cx="2771800" cy="466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23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18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223278"/>
            <a:ext cx="8352928" cy="6309420"/>
          </a:xfrm>
          <a:prstGeom prst="rect">
            <a:avLst/>
          </a:prstGeom>
        </p:spPr>
        <p:txBody>
          <a:bodyPr wrap="square">
            <a:spAutoFit/>
          </a:bodyPr>
          <a:lstStyle/>
          <a:p>
            <a:pPr algn="just"/>
            <a:r>
              <a:rPr lang="ru-RU" sz="2400" b="1" dirty="0">
                <a:solidFill>
                  <a:srgbClr val="0070C0"/>
                </a:solidFill>
                <a:latin typeface="Georgia" panose="02040502050405020303" pitchFamily="18" charset="0"/>
                <a:hlinkClick r:id="rId3"/>
              </a:rPr>
              <a:t>Вариант </a:t>
            </a:r>
            <a:r>
              <a:rPr lang="ru-RU" sz="2400" b="1" dirty="0" smtClean="0">
                <a:solidFill>
                  <a:srgbClr val="0070C0"/>
                </a:solidFill>
                <a:latin typeface="Georgia" panose="02040502050405020303" pitchFamily="18" charset="0"/>
                <a:hlinkClick r:id="rId3"/>
              </a:rPr>
              <a:t>третий: «Робин Гуд»</a:t>
            </a:r>
            <a:endParaRPr lang="ru-RU" sz="2400" b="1" dirty="0" smtClean="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a:t>
            </a:r>
            <a:r>
              <a:rPr lang="ru-RU" sz="2000" b="1" dirty="0" smtClean="0">
                <a:solidFill>
                  <a:srgbClr val="0070C0"/>
                </a:solidFill>
                <a:latin typeface="Georgia" panose="02040502050405020303" pitchFamily="18" charset="0"/>
              </a:rPr>
              <a:t>Некрасивый </a:t>
            </a:r>
            <a:r>
              <a:rPr lang="ru-RU" sz="2000" b="1" dirty="0">
                <a:solidFill>
                  <a:srgbClr val="0070C0"/>
                </a:solidFill>
                <a:latin typeface="Georgia" panose="02040502050405020303" pitchFamily="18" charset="0"/>
              </a:rPr>
              <a:t>поступок может быть реакцией на оскорбительное поведение собственника вещи, который щеголял ею, выражая свое превосходство, унижал других детей, требуя «плату» за возможность поиграть интересной игрушкой. Ребенок воспринимает такую ​​ситуацию, как несправедливую, а себя видит жертвой несправедливости: «Почему у него есть, а в меня нет?! Я что - хуже? Нет! Я доедаю кашу до конца и одеваюсь на прогулку первым, а он (владелец привлекательной вещи) все время дразнится. Так нечестно!» Вот примерный ход мыслей маленького «виновника» инцидента.</a:t>
            </a:r>
          </a:p>
          <a:p>
            <a:pPr algn="just"/>
            <a:r>
              <a:rPr lang="ru-RU" sz="2000" b="1" dirty="0" smtClean="0">
                <a:solidFill>
                  <a:srgbClr val="0070C0"/>
                </a:solidFill>
                <a:latin typeface="Georgia" panose="02040502050405020303" pitchFamily="18" charset="0"/>
              </a:rPr>
              <a:t>   В </a:t>
            </a:r>
            <a:r>
              <a:rPr lang="ru-RU" sz="2000" b="1" dirty="0">
                <a:solidFill>
                  <a:srgbClr val="0070C0"/>
                </a:solidFill>
                <a:latin typeface="Georgia" panose="02040502050405020303" pitchFamily="18" charset="0"/>
              </a:rPr>
              <a:t>таком случае необходимо выяснить вместе с ребенком, что такое «хорошо» и что такое «плохо», как следует поступать, а от чего нужно воздержаться, а затем научить его защищать себя и отстаивать свое достоинство, противостоять манипуляциям и провокациям (обидно , но часто провокационной модели поведения дети учатся подсознательно, следуя модели поведения родителей).</a:t>
            </a:r>
          </a:p>
        </p:txBody>
      </p:sp>
    </p:spTree>
    <p:extLst>
      <p:ext uri="{BB962C8B-B14F-4D97-AF65-F5344CB8AC3E}">
        <p14:creationId xmlns:p14="http://schemas.microsoft.com/office/powerpoint/2010/main" val="3261360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18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1540" y="271684"/>
            <a:ext cx="8460940" cy="6555641"/>
          </a:xfrm>
          <a:prstGeom prst="rect">
            <a:avLst/>
          </a:prstGeom>
        </p:spPr>
        <p:txBody>
          <a:bodyPr wrap="square">
            <a:spAutoFit/>
          </a:bodyPr>
          <a:lstStyle/>
          <a:p>
            <a:pPr algn="just"/>
            <a:r>
              <a:rPr lang="ru-RU" sz="2400" b="1" dirty="0">
                <a:solidFill>
                  <a:srgbClr val="0070C0"/>
                </a:solidFill>
                <a:latin typeface="Georgia" panose="02040502050405020303" pitchFamily="18" charset="0"/>
                <a:hlinkClick r:id="rId3"/>
              </a:rPr>
              <a:t>Вариант</a:t>
            </a:r>
            <a:r>
              <a:rPr lang="ru-RU" sz="2000" b="1" dirty="0">
                <a:solidFill>
                  <a:srgbClr val="0070C0"/>
                </a:solidFill>
                <a:latin typeface="Georgia" panose="02040502050405020303" pitchFamily="18" charset="0"/>
                <a:hlinkClick r:id="rId3"/>
              </a:rPr>
              <a:t> </a:t>
            </a:r>
            <a:r>
              <a:rPr lang="ru-RU" sz="2000" b="1" dirty="0" smtClean="0">
                <a:solidFill>
                  <a:srgbClr val="0070C0"/>
                </a:solidFill>
                <a:latin typeface="Georgia" panose="02040502050405020303" pitchFamily="18" charset="0"/>
                <a:hlinkClick r:id="rId3"/>
              </a:rPr>
              <a:t>четвертый: «Эй, я здесь»</a:t>
            </a:r>
            <a:endParaRPr lang="ru-RU" sz="2000" dirty="0" smtClean="0">
              <a:solidFill>
                <a:srgbClr val="0070C0"/>
              </a:solidFill>
              <a:latin typeface="Georgia" panose="02040502050405020303" pitchFamily="18" charset="0"/>
            </a:endParaRPr>
          </a:p>
          <a:p>
            <a:pPr algn="just"/>
            <a:r>
              <a:rPr lang="ru-RU" sz="2000" dirty="0" smtClean="0">
                <a:solidFill>
                  <a:srgbClr val="0070C0"/>
                </a:solidFill>
                <a:latin typeface="Georgia" panose="02040502050405020303" pitchFamily="18" charset="0"/>
              </a:rPr>
              <a:t>Возможно</a:t>
            </a:r>
            <a:r>
              <a:rPr lang="ru-RU" sz="2000" dirty="0">
                <a:solidFill>
                  <a:srgbClr val="0070C0"/>
                </a:solidFill>
                <a:latin typeface="Georgia" panose="02040502050405020303" pitchFamily="18" charset="0"/>
              </a:rPr>
              <a:t>, на фоне материального достатка ребенок не получает от родителей достаточной эмоционального внимания, тепла и любви. Тогда он находит еще не опробованный, но, как оказывается, довольно эффективный способ привлечь к себе их внимание, заставить сосредоточиться на своей личности: нарушает общепринятые правила поведения, сознательно игнорирует принятые требования. И добивается своего - оказывается в центре внимания и ярких эмоциональных реакций (неважно, что негативных!), становится объектом пусть неприятных, но оживленных разговоров. В такой ситуации ребенок понимает, что от </a:t>
            </a:r>
            <a:r>
              <a:rPr lang="ru-RU" sz="2000" dirty="0" smtClean="0">
                <a:solidFill>
                  <a:srgbClr val="0070C0"/>
                </a:solidFill>
                <a:latin typeface="Georgia" panose="02040502050405020303" pitchFamily="18" charset="0"/>
              </a:rPr>
              <a:t>него </a:t>
            </a:r>
            <a:r>
              <a:rPr lang="ru-RU" sz="2000" dirty="0">
                <a:solidFill>
                  <a:srgbClr val="0070C0"/>
                </a:solidFill>
                <a:latin typeface="Georgia" panose="02040502050405020303" pitchFamily="18" charset="0"/>
              </a:rPr>
              <a:t>хоть как-то зависит, что происходит в семье. Такой поступок ребенка - сигнал тревоги родителям, который мог бы звучать так: «Может, хоть теперь папа наконец заметит меня и оторвется от компьютера, а мама перестанет часами разговаривать по телефону и пообщается со </a:t>
            </a:r>
            <a:r>
              <a:rPr lang="ru-RU" sz="2000" dirty="0" smtClean="0">
                <a:solidFill>
                  <a:srgbClr val="0070C0"/>
                </a:solidFill>
                <a:latin typeface="Georgia" panose="02040502050405020303" pitchFamily="18" charset="0"/>
              </a:rPr>
              <a:t>мной». </a:t>
            </a:r>
            <a:r>
              <a:rPr lang="ru-RU" sz="2000" dirty="0">
                <a:solidFill>
                  <a:srgbClr val="0070C0"/>
                </a:solidFill>
                <a:latin typeface="Georgia" panose="02040502050405020303" pitchFamily="18" charset="0"/>
              </a:rPr>
              <a:t>Опасно пропускать такие важные сигналы от ребенка, закрывать на них глаза, относиться к ним поверхностно, ограничиваясь наказанием ребенка. Получив такой сигнал, родителям необходимо начать работу над собой и искать пути налаживания открытых, доверительных отношений </a:t>
            </a:r>
            <a:r>
              <a:rPr lang="ru-RU" sz="2000" dirty="0" smtClean="0">
                <a:solidFill>
                  <a:srgbClr val="0070C0"/>
                </a:solidFill>
                <a:latin typeface="Georgia" panose="02040502050405020303" pitchFamily="18" charset="0"/>
              </a:rPr>
              <a:t>с ребенком.</a:t>
            </a:r>
            <a:endParaRPr lang="ru-RU" sz="20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289001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1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ruzacbs.ru/sites/default/files/inline/images/91c67385c4794ac3d3c753a3ab19a3a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49" y="5066235"/>
            <a:ext cx="2178759" cy="18356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playcast.ru/uploads/2016/06/20/19047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9534" y="4929000"/>
            <a:ext cx="172019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1.bp.blogspot.com/-Q0MFfx7aUbI/VOCvGEnmq8I/AAAAAAAAHYs/wGmMdu056P0/s1600/Toy-Ca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1712" y="5212746"/>
            <a:ext cx="1700288" cy="123270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www.clipartmax.com/png/full/257-2579386_providing-video-production-services-near-you-toys-clipart-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0048" y="5361948"/>
            <a:ext cx="1079520" cy="10768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forum.materinstvo.ru/uploads/1220960962/post-53826-1221113534.png"/>
          <p:cNvPicPr>
            <a:picLocks noChangeAspect="1" noChangeArrowheads="1"/>
          </p:cNvPicPr>
          <p:nvPr/>
        </p:nvPicPr>
        <p:blipFill rotWithShape="1">
          <a:blip r:embed="rId7">
            <a:extLst>
              <a:ext uri="{28A0092B-C50C-407E-A947-70E740481C1C}">
                <a14:useLocalDpi xmlns:a14="http://schemas.microsoft.com/office/drawing/2010/main" val="0"/>
              </a:ext>
            </a:extLst>
          </a:blip>
          <a:srcRect r="41922"/>
          <a:stretch/>
        </p:blipFill>
        <p:spPr bwMode="auto">
          <a:xfrm>
            <a:off x="-180528" y="773792"/>
            <a:ext cx="1382980" cy="23812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3263" y="271684"/>
            <a:ext cx="7686461" cy="5078313"/>
          </a:xfrm>
          <a:prstGeom prst="rect">
            <a:avLst/>
          </a:prstGeom>
        </p:spPr>
        <p:txBody>
          <a:bodyPr wrap="square">
            <a:spAutoFit/>
          </a:bodyPr>
          <a:lstStyle/>
          <a:p>
            <a:r>
              <a:rPr lang="ru-RU" sz="2400" b="1" dirty="0">
                <a:solidFill>
                  <a:srgbClr val="0070C0"/>
                </a:solidFill>
                <a:latin typeface="Georgia" panose="02040502050405020303" pitchFamily="18" charset="0"/>
                <a:hlinkClick r:id="rId8"/>
              </a:rPr>
              <a:t>Вариант </a:t>
            </a:r>
            <a:r>
              <a:rPr lang="ru-RU" sz="2400" b="1" dirty="0" smtClean="0">
                <a:solidFill>
                  <a:srgbClr val="0070C0"/>
                </a:solidFill>
                <a:latin typeface="Georgia" panose="02040502050405020303" pitchFamily="18" charset="0"/>
                <a:hlinkClick r:id="rId8"/>
              </a:rPr>
              <a:t>пятый: «Личный пример</a:t>
            </a:r>
            <a:r>
              <a:rPr lang="ru-RU" b="1" dirty="0" smtClean="0">
                <a:solidFill>
                  <a:srgbClr val="0070C0"/>
                </a:solidFill>
                <a:latin typeface="Georgia" panose="02040502050405020303" pitchFamily="18" charset="0"/>
                <a:hlinkClick r:id="rId8"/>
              </a:rPr>
              <a:t>»</a:t>
            </a:r>
            <a:endParaRPr lang="ru-RU" dirty="0"/>
          </a:p>
          <a:p>
            <a:pPr algn="just"/>
            <a:r>
              <a:rPr lang="ru-RU" dirty="0" smtClean="0"/>
              <a:t>   </a:t>
            </a:r>
            <a:r>
              <a:rPr lang="ru-RU" sz="2000" b="1" dirty="0" smtClean="0">
                <a:solidFill>
                  <a:srgbClr val="0070C0"/>
                </a:solidFill>
                <a:latin typeface="Georgia" panose="02040502050405020303" pitchFamily="18" charset="0"/>
              </a:rPr>
              <a:t>Подумайте</a:t>
            </a:r>
            <a:r>
              <a:rPr lang="ru-RU" sz="2000" b="1" dirty="0">
                <a:solidFill>
                  <a:srgbClr val="0070C0"/>
                </a:solidFill>
                <a:latin typeface="Georgia" panose="02040502050405020303" pitchFamily="18" charset="0"/>
              </a:rPr>
              <a:t>, не провоцируете вы ребенка на кражу собственным поведением: легкомысленным отношением к деньгам (вместо того, чтобы положить их в кошелек, распихиваете их по карманам или везде разбрасываете), завышением значения материальных ценностей, навязчивыми разговорами о престижных вещах, «</a:t>
            </a:r>
            <a:r>
              <a:rPr lang="ru-RU" sz="2000" b="1" dirty="0" err="1">
                <a:solidFill>
                  <a:srgbClr val="0070C0"/>
                </a:solidFill>
                <a:latin typeface="Georgia" panose="02040502050405020303" pitchFamily="18" charset="0"/>
              </a:rPr>
              <a:t>шопоголизмом</a:t>
            </a:r>
            <a:r>
              <a:rPr lang="ru-RU" sz="2000" b="1" dirty="0">
                <a:solidFill>
                  <a:srgbClr val="0070C0"/>
                </a:solidFill>
                <a:latin typeface="Georgia" panose="02040502050405020303" pitchFamily="18" charset="0"/>
              </a:rPr>
              <a:t>» и увлеченными просмотрами фильмов о богатой жизни и т. п. Привлекайте ребенка к обсуждению семейного бюджета и планированию расходов. Он должен знать, что деньги зарабатывают трудом, или физическим, или умственным, и одновременно учиться правильно определять их место в системе ценностей, где приоритетным остается нематериальное-дружба, любовь, сострадание, </a:t>
            </a:r>
            <a:r>
              <a:rPr lang="ru-RU" sz="2000" b="1" dirty="0" err="1">
                <a:solidFill>
                  <a:srgbClr val="0070C0"/>
                </a:solidFill>
                <a:latin typeface="Georgia" panose="02040502050405020303" pitchFamily="18" charset="0"/>
              </a:rPr>
              <a:t>взаимоподдержка</a:t>
            </a:r>
            <a:r>
              <a:rPr lang="ru-RU" sz="2000" b="1" dirty="0">
                <a:solidFill>
                  <a:srgbClr val="0070C0"/>
                </a:solidFill>
                <a:latin typeface="Georgia" panose="02040502050405020303" pitchFamily="18" charset="0"/>
              </a:rPr>
              <a:t>. </a:t>
            </a:r>
          </a:p>
        </p:txBody>
      </p:sp>
    </p:spTree>
    <p:extLst>
      <p:ext uri="{BB962C8B-B14F-4D97-AF65-F5344CB8AC3E}">
        <p14:creationId xmlns:p14="http://schemas.microsoft.com/office/powerpoint/2010/main" val="3864754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61027" y="274290"/>
            <a:ext cx="8599325" cy="6924973"/>
          </a:xfrm>
          <a:prstGeom prst="rect">
            <a:avLst/>
          </a:prstGeom>
        </p:spPr>
        <p:txBody>
          <a:bodyPr wrap="square">
            <a:spAutoFit/>
          </a:bodyPr>
          <a:lstStyle/>
          <a:p>
            <a:pPr algn="just" fontAlgn="base"/>
            <a:r>
              <a:rPr lang="ru-RU" sz="2000" b="1" dirty="0" smtClean="0">
                <a:solidFill>
                  <a:srgbClr val="0070C0"/>
                </a:solidFill>
                <a:latin typeface="Georgia" panose="02040502050405020303" pitchFamily="18" charset="0"/>
              </a:rPr>
              <a:t>   Дети</a:t>
            </a:r>
            <a:r>
              <a:rPr lang="ru-RU" sz="2000" b="1" dirty="0">
                <a:solidFill>
                  <a:srgbClr val="0070C0"/>
                </a:solidFill>
                <a:latin typeface="Georgia" panose="02040502050405020303" pitchFamily="18" charset="0"/>
              </a:rPr>
              <a:t> </a:t>
            </a:r>
            <a:r>
              <a:rPr lang="ru-RU" sz="2000" b="1" dirty="0" smtClean="0">
                <a:solidFill>
                  <a:srgbClr val="0070C0"/>
                </a:solidFill>
                <a:latin typeface="Georgia" panose="02040502050405020303" pitchFamily="18" charset="0"/>
              </a:rPr>
              <a:t>3-4 лет</a:t>
            </a:r>
            <a:r>
              <a:rPr lang="ru-RU" sz="2000" b="1" dirty="0">
                <a:solidFill>
                  <a:srgbClr val="0070C0"/>
                </a:solidFill>
                <a:latin typeface="Georgia" panose="02040502050405020303" pitchFamily="18" charset="0"/>
              </a:rPr>
              <a:t> живут в мире фантазий и, порой, не отделяют реальность от вымысла. Они частенько приносят чужие игрушки с игровой площадки или из детского сада и, в буквальном смысле, как спланированное воровство этот поступок квалифицировать нельзя. Дети до 4 лет не различают вещь на «мою» и «чужую». Понравившаяся игрушка бессознательно оказывается в руках ребенка. И он уносит ее домой, не думая о том, что у игрушки есть законный хозяин.</a:t>
            </a:r>
          </a:p>
          <a:p>
            <a:pPr algn="just" fontAlgn="base"/>
            <a:r>
              <a:rPr lang="ru-RU" sz="2000" b="1" dirty="0" smtClean="0">
                <a:solidFill>
                  <a:srgbClr val="0070C0"/>
                </a:solidFill>
                <a:latin typeface="Georgia" panose="02040502050405020303" pitchFamily="18" charset="0"/>
              </a:rPr>
              <a:t>   Дети </a:t>
            </a:r>
            <a:r>
              <a:rPr lang="ru-RU" sz="2000" b="1" dirty="0">
                <a:solidFill>
                  <a:srgbClr val="0070C0"/>
                </a:solidFill>
                <a:latin typeface="Georgia" panose="02040502050405020303" pitchFamily="18" charset="0"/>
              </a:rPr>
              <a:t>5-6 лет уже отдают отчет, что вещь принадлежит другому человеку. Однако сдерживать естественный порыв обладать понравившимся предметом у них не всегда получается.</a:t>
            </a:r>
          </a:p>
          <a:p>
            <a:pPr algn="just" fontAlgn="base"/>
            <a:r>
              <a:rPr lang="ru-RU" sz="2000" b="1" dirty="0" smtClean="0">
                <a:solidFill>
                  <a:srgbClr val="0070C0"/>
                </a:solidFill>
                <a:latin typeface="Georgia" panose="02040502050405020303" pitchFamily="18" charset="0"/>
              </a:rPr>
              <a:t>   Родители</a:t>
            </a:r>
            <a:r>
              <a:rPr lang="ru-RU" sz="2000" b="1" dirty="0">
                <a:solidFill>
                  <a:srgbClr val="0070C0"/>
                </a:solidFill>
                <a:latin typeface="Georgia" panose="02040502050405020303" pitchFamily="18" charset="0"/>
              </a:rPr>
              <a:t>, как правило, сквозь пальцы смотрят на то, что малыш присвоил дешевую игрушку </a:t>
            </a:r>
            <a:endParaRPr lang="ru-RU" sz="2000" b="1" dirty="0" smtClean="0">
              <a:solidFill>
                <a:srgbClr val="0070C0"/>
              </a:solidFill>
              <a:latin typeface="Georgia" panose="02040502050405020303" pitchFamily="18" charset="0"/>
            </a:endParaRPr>
          </a:p>
          <a:p>
            <a:pPr algn="just" fontAlgn="base"/>
            <a:r>
              <a:rPr lang="ru-RU" sz="2000" b="1" dirty="0" smtClean="0">
                <a:solidFill>
                  <a:srgbClr val="0070C0"/>
                </a:solidFill>
                <a:latin typeface="Georgia" panose="02040502050405020303" pitchFamily="18" charset="0"/>
              </a:rPr>
              <a:t>и </a:t>
            </a:r>
            <a:r>
              <a:rPr lang="ru-RU" sz="2000" b="1" dirty="0">
                <a:solidFill>
                  <a:srgbClr val="0070C0"/>
                </a:solidFill>
                <a:latin typeface="Georgia" panose="02040502050405020303" pitchFamily="18" charset="0"/>
              </a:rPr>
              <a:t>в панике возвращают  дорогую. </a:t>
            </a:r>
            <a:endParaRPr lang="ru-RU" sz="2000" b="1" dirty="0" smtClean="0">
              <a:solidFill>
                <a:srgbClr val="0070C0"/>
              </a:solidFill>
              <a:latin typeface="Georgia" panose="02040502050405020303" pitchFamily="18" charset="0"/>
            </a:endParaRPr>
          </a:p>
          <a:p>
            <a:pPr algn="just" fontAlgn="base"/>
            <a:r>
              <a:rPr lang="ru-RU" sz="2000" b="1" dirty="0" smtClean="0">
                <a:solidFill>
                  <a:srgbClr val="0070C0"/>
                </a:solidFill>
                <a:latin typeface="Georgia" panose="02040502050405020303" pitchFamily="18" charset="0"/>
              </a:rPr>
              <a:t>Хотя</a:t>
            </a:r>
            <a:r>
              <a:rPr lang="ru-RU" sz="2000" b="1" dirty="0">
                <a:solidFill>
                  <a:srgbClr val="0070C0"/>
                </a:solidFill>
                <a:latin typeface="Georgia" panose="02040502050405020303" pitchFamily="18" charset="0"/>
              </a:rPr>
              <a:t>, на самом деле, сам факт, </a:t>
            </a:r>
            <a:endParaRPr lang="ru-RU" sz="2000" b="1" dirty="0" smtClean="0">
              <a:solidFill>
                <a:srgbClr val="0070C0"/>
              </a:solidFill>
              <a:latin typeface="Georgia" panose="02040502050405020303" pitchFamily="18" charset="0"/>
            </a:endParaRPr>
          </a:p>
          <a:p>
            <a:pPr algn="just" fontAlgn="base"/>
            <a:r>
              <a:rPr lang="ru-RU" sz="2000" b="1" dirty="0" smtClean="0">
                <a:solidFill>
                  <a:srgbClr val="0070C0"/>
                </a:solidFill>
                <a:latin typeface="Georgia" panose="02040502050405020303" pitchFamily="18" charset="0"/>
              </a:rPr>
              <a:t>что </a:t>
            </a:r>
            <a:r>
              <a:rPr lang="ru-RU" sz="2000" b="1" dirty="0">
                <a:solidFill>
                  <a:srgbClr val="0070C0"/>
                </a:solidFill>
                <a:latin typeface="Georgia" panose="02040502050405020303" pitchFamily="18" charset="0"/>
              </a:rPr>
              <a:t>ребенок спокойно берет чужие </a:t>
            </a:r>
            <a:endParaRPr lang="ru-RU" sz="2000" b="1" dirty="0" smtClean="0">
              <a:solidFill>
                <a:srgbClr val="0070C0"/>
              </a:solidFill>
              <a:latin typeface="Georgia" panose="02040502050405020303" pitchFamily="18" charset="0"/>
            </a:endParaRPr>
          </a:p>
          <a:p>
            <a:pPr algn="just" fontAlgn="base"/>
            <a:r>
              <a:rPr lang="ru-RU" sz="2000" b="1" dirty="0" smtClean="0">
                <a:solidFill>
                  <a:srgbClr val="0070C0"/>
                </a:solidFill>
                <a:latin typeface="Georgia" panose="02040502050405020303" pitchFamily="18" charset="0"/>
              </a:rPr>
              <a:t>вещи </a:t>
            </a:r>
            <a:r>
              <a:rPr lang="ru-RU" sz="2000" b="1" dirty="0">
                <a:solidFill>
                  <a:srgbClr val="0070C0"/>
                </a:solidFill>
                <a:latin typeface="Georgia" panose="02040502050405020303" pitchFamily="18" charset="0"/>
              </a:rPr>
              <a:t>без спроса – знак тревожный </a:t>
            </a:r>
            <a:endParaRPr lang="ru-RU" sz="2000" b="1" dirty="0" smtClean="0">
              <a:solidFill>
                <a:srgbClr val="0070C0"/>
              </a:solidFill>
              <a:latin typeface="Georgia" panose="02040502050405020303" pitchFamily="18" charset="0"/>
            </a:endParaRPr>
          </a:p>
          <a:p>
            <a:pPr algn="just" fontAlgn="base"/>
            <a:r>
              <a:rPr lang="ru-RU" sz="2000" b="1" dirty="0" smtClean="0">
                <a:solidFill>
                  <a:srgbClr val="0070C0"/>
                </a:solidFill>
                <a:latin typeface="Georgia" panose="02040502050405020303" pitchFamily="18" charset="0"/>
              </a:rPr>
              <a:t>и </a:t>
            </a:r>
            <a:r>
              <a:rPr lang="ru-RU" sz="2000" b="1" dirty="0">
                <a:solidFill>
                  <a:srgbClr val="0070C0"/>
                </a:solidFill>
                <a:latin typeface="Georgia" panose="02040502050405020303" pitchFamily="18" charset="0"/>
              </a:rPr>
              <a:t>реагировать на него нужно </a:t>
            </a:r>
            <a:endParaRPr lang="ru-RU" sz="2000" b="1" dirty="0" smtClean="0">
              <a:solidFill>
                <a:srgbClr val="0070C0"/>
              </a:solidFill>
              <a:latin typeface="Georgia" panose="02040502050405020303" pitchFamily="18" charset="0"/>
            </a:endParaRPr>
          </a:p>
          <a:p>
            <a:pPr algn="just" fontAlgn="base"/>
            <a:r>
              <a:rPr lang="ru-RU" sz="2000" b="1" dirty="0" smtClean="0">
                <a:solidFill>
                  <a:srgbClr val="0070C0"/>
                </a:solidFill>
                <a:latin typeface="Georgia" panose="02040502050405020303" pitchFamily="18" charset="0"/>
              </a:rPr>
              <a:t>независимо </a:t>
            </a:r>
            <a:r>
              <a:rPr lang="ru-RU" sz="2000" b="1" dirty="0">
                <a:solidFill>
                  <a:srgbClr val="0070C0"/>
                </a:solidFill>
                <a:latin typeface="Georgia" panose="02040502050405020303" pitchFamily="18" charset="0"/>
              </a:rPr>
              <a:t>ни от чего.</a:t>
            </a:r>
          </a:p>
          <a:p>
            <a:pPr algn="just"/>
            <a:endParaRPr lang="ru-RU" sz="2400" b="1" dirty="0">
              <a:solidFill>
                <a:srgbClr val="FF0000"/>
              </a:solidFill>
              <a:effectLst>
                <a:outerShdw blurRad="38100" dist="38100" dir="2700000" algn="tl">
                  <a:srgbClr val="000000">
                    <a:alpha val="43137"/>
                  </a:srgbClr>
                </a:outerShdw>
              </a:effectLst>
              <a:latin typeface="Georgia" panose="02040502050405020303" pitchFamily="18" charset="0"/>
            </a:endParaRPr>
          </a:p>
        </p:txBody>
      </p:sp>
      <p:pic>
        <p:nvPicPr>
          <p:cNvPr id="3078" name="Picture 6" descr="http://1.bp.blogspot.com/-Q0MFfx7aUbI/VOCvGEnmq8I/AAAAAAAAHYs/wGmMdu056P0/s1600/Toy-C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638985"/>
            <a:ext cx="3672408" cy="205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246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1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uglc.ru/wp-content/uploads/2016/09/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3789040"/>
            <a:ext cx="5616624" cy="2880319"/>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https://fs01.urokinachalki.ru/e/00315f-00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4086696"/>
            <a:ext cx="1584176" cy="25826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301043"/>
            <a:ext cx="8280920" cy="3785652"/>
          </a:xfrm>
          <a:prstGeom prst="rect">
            <a:avLst/>
          </a:prstGeom>
        </p:spPr>
        <p:txBody>
          <a:bodyPr wrap="square">
            <a:spAutoFit/>
          </a:bodyPr>
          <a:lstStyle/>
          <a:p>
            <a:pPr algn="just" fontAlgn="base"/>
            <a:r>
              <a:rPr lang="ru-RU" sz="2000" b="1" dirty="0" smtClean="0">
                <a:solidFill>
                  <a:srgbClr val="0070C0"/>
                </a:solidFill>
                <a:latin typeface="Georgia" panose="02040502050405020303" pitchFamily="18" charset="0"/>
              </a:rPr>
              <a:t>   В </a:t>
            </a:r>
            <a:r>
              <a:rPr lang="ru-RU" sz="2000" b="1" dirty="0">
                <a:solidFill>
                  <a:srgbClr val="0070C0"/>
                </a:solidFill>
                <a:latin typeface="Georgia" panose="02040502050405020303" pitchFamily="18" charset="0"/>
              </a:rPr>
              <a:t>5 лет детям свойственен эгоизм. Часто их даже не интересует, кому принадлежит вещь, приглянувшаяся им. Они просто ее берут себе и все. Задача родителей: объяснить, что у каждой игрушки есть хозяин и трогать вещь без разрешения нельзя.</a:t>
            </a:r>
          </a:p>
          <a:p>
            <a:pPr algn="just" fontAlgn="base"/>
            <a:r>
              <a:rPr lang="ru-RU" sz="2000" b="1" dirty="0" smtClean="0">
                <a:solidFill>
                  <a:srgbClr val="0070C0"/>
                </a:solidFill>
                <a:latin typeface="Georgia" panose="02040502050405020303" pitchFamily="18" charset="0"/>
              </a:rPr>
              <a:t>   Иногда </a:t>
            </a:r>
            <a:r>
              <a:rPr lang="ru-RU" sz="2000" b="1" dirty="0">
                <a:solidFill>
                  <a:srgbClr val="0070C0"/>
                </a:solidFill>
                <a:latin typeface="Georgia" panose="02040502050405020303" pitchFamily="18" charset="0"/>
              </a:rPr>
              <a:t>украденную вещь ребенок отказывается возвращать, потому что убежден в ее бесхозности. «Я ее нашел! Она моя!», – упрямо твердит ребенок, сжимая в кулачках игрушку. Родители должны объяснить, что потерянные вещи тоже имеют хозяев. И, возможно, маленький владелец сейчас очень расстроен, плачет, так как не может найти пропажу.</a:t>
            </a:r>
          </a:p>
        </p:txBody>
      </p:sp>
    </p:spTree>
    <p:extLst>
      <p:ext uri="{BB962C8B-B14F-4D97-AF65-F5344CB8AC3E}">
        <p14:creationId xmlns:p14="http://schemas.microsoft.com/office/powerpoint/2010/main" val="3418788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18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188640"/>
            <a:ext cx="8424936" cy="6555641"/>
          </a:xfrm>
          <a:prstGeom prst="rect">
            <a:avLst/>
          </a:prstGeom>
        </p:spPr>
        <p:txBody>
          <a:bodyPr wrap="square">
            <a:spAutoFit/>
          </a:bodyPr>
          <a:lstStyle/>
          <a:p>
            <a:pPr algn="just" fontAlgn="base"/>
            <a:r>
              <a:rPr lang="ru-RU" sz="2000" b="1" dirty="0" smtClean="0">
                <a:solidFill>
                  <a:srgbClr val="0070C0"/>
                </a:solidFill>
                <a:latin typeface="Georgia" panose="02040502050405020303" pitchFamily="18" charset="0"/>
              </a:rPr>
              <a:t>   Бездействие </a:t>
            </a:r>
            <a:r>
              <a:rPr lang="ru-RU" sz="2000" b="1" dirty="0">
                <a:solidFill>
                  <a:srgbClr val="0070C0"/>
                </a:solidFill>
                <a:latin typeface="Georgia" panose="02040502050405020303" pitchFamily="18" charset="0"/>
              </a:rPr>
              <a:t>родителей в этом вопросе может сформировать изначально неправильную модель поведения в сознании ребенка. Безобидное воровство малышей 4-5 лет может перерасти в будущем в стиль жизни. Известно немало случаев, когда пойманный на воровстве 5-летний малыш говорит, что сделал это, чтобы подарить маме подарок. Поскольку родители не объяснили ему своевременно «что такое хорошо, а что такое плохо», он не осознает, что совершает дурной поступок и руководствовался благой целью – сделать маме или папе приятное</a:t>
            </a:r>
            <a:r>
              <a:rPr lang="ru-RU" sz="2000" b="1" dirty="0" smtClean="0">
                <a:solidFill>
                  <a:srgbClr val="0070C0"/>
                </a:solidFill>
                <a:latin typeface="Georgia" panose="02040502050405020303" pitchFamily="18" charset="0"/>
              </a:rPr>
              <a:t>.</a:t>
            </a:r>
          </a:p>
          <a:p>
            <a:pPr algn="just" fontAlgn="base"/>
            <a:r>
              <a:rPr lang="ru-RU" sz="2000" b="1" dirty="0">
                <a:solidFill>
                  <a:srgbClr val="0070C0"/>
                </a:solidFill>
                <a:latin typeface="Georgia" panose="02040502050405020303" pitchFamily="18" charset="0"/>
              </a:rPr>
              <a:t> </a:t>
            </a:r>
            <a:r>
              <a:rPr lang="ru-RU" sz="2000" b="1" dirty="0" smtClean="0">
                <a:solidFill>
                  <a:srgbClr val="0070C0"/>
                </a:solidFill>
                <a:latin typeface="Georgia" panose="02040502050405020303" pitchFamily="18" charset="0"/>
              </a:rPr>
              <a:t>  </a:t>
            </a:r>
            <a:r>
              <a:rPr lang="ru-RU" sz="2000" b="1" dirty="0">
                <a:solidFill>
                  <a:srgbClr val="0070C0"/>
                </a:solidFill>
                <a:latin typeface="Georgia" panose="02040502050405020303" pitchFamily="18" charset="0"/>
              </a:rPr>
              <a:t>Ребенок принес домой чужую вещь, которую взял без разрешения. Всплывает в мыслях: «</a:t>
            </a:r>
            <a:r>
              <a:rPr lang="ru-RU" sz="2000" b="1" dirty="0" smtClean="0">
                <a:solidFill>
                  <a:srgbClr val="0070C0"/>
                </a:solidFill>
                <a:latin typeface="Georgia" panose="02040502050405020303" pitchFamily="18" charset="0"/>
              </a:rPr>
              <a:t>Мой </a:t>
            </a:r>
            <a:r>
              <a:rPr lang="ru-RU" sz="2000" b="1" dirty="0">
                <a:solidFill>
                  <a:srgbClr val="0070C0"/>
                </a:solidFill>
                <a:latin typeface="Georgia" panose="02040502050405020303" pitchFamily="18" charset="0"/>
              </a:rPr>
              <a:t>ребенок украл...». Не стоит впадать в отчаяние и </a:t>
            </a:r>
            <a:r>
              <a:rPr lang="ru-RU" sz="2000" b="1" dirty="0" smtClean="0">
                <a:solidFill>
                  <a:srgbClr val="0070C0"/>
                </a:solidFill>
                <a:latin typeface="Georgia" panose="02040502050405020303" pitchFamily="18" charset="0"/>
              </a:rPr>
              <a:t>корить</a:t>
            </a:r>
          </a:p>
          <a:p>
            <a:pPr algn="just" fontAlgn="base"/>
            <a:r>
              <a:rPr lang="ru-RU" sz="2000" b="1" dirty="0" smtClean="0">
                <a:solidFill>
                  <a:srgbClr val="0070C0"/>
                </a:solidFill>
                <a:latin typeface="Georgia" panose="02040502050405020303" pitchFamily="18" charset="0"/>
              </a:rPr>
              <a:t>и корить себя</a:t>
            </a:r>
            <a:r>
              <a:rPr lang="ru-RU" sz="2000" b="1" dirty="0">
                <a:solidFill>
                  <a:srgbClr val="0070C0"/>
                </a:solidFill>
                <a:latin typeface="Georgia" panose="02040502050405020303" pitchFamily="18" charset="0"/>
              </a:rPr>
              <a:t>: «Мы плохие родители!». </a:t>
            </a:r>
            <a:endParaRPr lang="ru-RU" sz="2000" b="1" dirty="0" smtClean="0">
              <a:solidFill>
                <a:srgbClr val="0070C0"/>
              </a:solidFill>
              <a:latin typeface="Georgia" panose="02040502050405020303" pitchFamily="18" charset="0"/>
            </a:endParaRPr>
          </a:p>
          <a:p>
            <a:pPr algn="just" fontAlgn="base"/>
            <a:r>
              <a:rPr lang="ru-RU" sz="2000" b="1" dirty="0" smtClean="0">
                <a:solidFill>
                  <a:srgbClr val="0070C0"/>
                </a:solidFill>
                <a:latin typeface="Georgia" panose="02040502050405020303" pitchFamily="18" charset="0"/>
              </a:rPr>
              <a:t>Подумаем </a:t>
            </a:r>
            <a:r>
              <a:rPr lang="ru-RU" sz="2000" b="1" dirty="0">
                <a:solidFill>
                  <a:srgbClr val="0070C0"/>
                </a:solidFill>
                <a:latin typeface="Georgia" panose="02040502050405020303" pitchFamily="18" charset="0"/>
              </a:rPr>
              <a:t>вместе, как предотвратить </a:t>
            </a:r>
            <a:endParaRPr lang="ru-RU" sz="2000" b="1" dirty="0" smtClean="0">
              <a:solidFill>
                <a:srgbClr val="0070C0"/>
              </a:solidFill>
              <a:latin typeface="Georgia" panose="02040502050405020303" pitchFamily="18" charset="0"/>
            </a:endParaRPr>
          </a:p>
          <a:p>
            <a:pPr algn="just" fontAlgn="base"/>
            <a:r>
              <a:rPr lang="ru-RU" sz="2000" b="1" dirty="0" smtClean="0">
                <a:solidFill>
                  <a:srgbClr val="0070C0"/>
                </a:solidFill>
                <a:latin typeface="Georgia" panose="02040502050405020303" pitchFamily="18" charset="0"/>
              </a:rPr>
              <a:t>беду</a:t>
            </a:r>
            <a:r>
              <a:rPr lang="ru-RU" sz="2000" b="1" dirty="0">
                <a:solidFill>
                  <a:srgbClr val="0070C0"/>
                </a:solidFill>
                <a:latin typeface="Georgia" panose="02040502050405020303" pitchFamily="18" charset="0"/>
              </a:rPr>
              <a:t>, </a:t>
            </a:r>
            <a:r>
              <a:rPr lang="ru-RU" sz="2000" b="1" dirty="0">
                <a:solidFill>
                  <a:srgbClr val="0070C0"/>
                </a:solidFill>
                <a:latin typeface="Georgia" panose="02040502050405020303" pitchFamily="18" charset="0"/>
                <a:hlinkClick r:id="rId3"/>
              </a:rPr>
              <a:t>что нужно делать родителям</a:t>
            </a:r>
            <a:r>
              <a:rPr lang="ru-RU" sz="2000" b="1" dirty="0">
                <a:solidFill>
                  <a:srgbClr val="0070C0"/>
                </a:solidFill>
                <a:latin typeface="Georgia" panose="02040502050405020303" pitchFamily="18" charset="0"/>
              </a:rPr>
              <a:t> </a:t>
            </a:r>
            <a:endParaRPr lang="ru-RU" sz="2000" b="1" dirty="0" smtClean="0">
              <a:solidFill>
                <a:srgbClr val="0070C0"/>
              </a:solidFill>
              <a:latin typeface="Georgia" panose="02040502050405020303" pitchFamily="18" charset="0"/>
            </a:endParaRPr>
          </a:p>
          <a:p>
            <a:pPr algn="just" fontAlgn="base"/>
            <a:r>
              <a:rPr lang="ru-RU" sz="2000" b="1" dirty="0" smtClean="0">
                <a:solidFill>
                  <a:srgbClr val="0070C0"/>
                </a:solidFill>
                <a:latin typeface="Georgia" panose="02040502050405020303" pitchFamily="18" charset="0"/>
              </a:rPr>
              <a:t>для </a:t>
            </a:r>
            <a:r>
              <a:rPr lang="ru-RU" sz="2000" b="1" dirty="0">
                <a:solidFill>
                  <a:srgbClr val="0070C0"/>
                </a:solidFill>
                <a:latin typeface="Georgia" panose="02040502050405020303" pitchFamily="18" charset="0"/>
              </a:rPr>
              <a:t>решения этой проблемы, </a:t>
            </a:r>
            <a:endParaRPr lang="ru-RU" sz="2000" b="1" dirty="0" smtClean="0">
              <a:solidFill>
                <a:srgbClr val="0070C0"/>
              </a:solidFill>
              <a:latin typeface="Georgia" panose="02040502050405020303" pitchFamily="18" charset="0"/>
            </a:endParaRPr>
          </a:p>
          <a:p>
            <a:pPr algn="just" fontAlgn="base"/>
            <a:r>
              <a:rPr lang="ru-RU" sz="2000" b="1" dirty="0" smtClean="0">
                <a:solidFill>
                  <a:srgbClr val="0070C0"/>
                </a:solidFill>
                <a:latin typeface="Georgia" panose="02040502050405020303" pitchFamily="18" charset="0"/>
              </a:rPr>
              <a:t>а </a:t>
            </a:r>
            <a:r>
              <a:rPr lang="ru-RU" sz="2000" b="1" dirty="0">
                <a:solidFill>
                  <a:srgbClr val="0070C0"/>
                </a:solidFill>
                <a:latin typeface="Georgia" panose="02040502050405020303" pitchFamily="18" charset="0"/>
              </a:rPr>
              <a:t>от </a:t>
            </a:r>
            <a:r>
              <a:rPr lang="ru-RU" sz="2000" b="1" dirty="0" smtClean="0">
                <a:solidFill>
                  <a:srgbClr val="0070C0"/>
                </a:solidFill>
                <a:latin typeface="Georgia" panose="02040502050405020303" pitchFamily="18" charset="0"/>
              </a:rPr>
              <a:t>каких шагов </a:t>
            </a:r>
            <a:r>
              <a:rPr lang="ru-RU" sz="2000" b="1" dirty="0">
                <a:solidFill>
                  <a:srgbClr val="0070C0"/>
                </a:solidFill>
                <a:latin typeface="Georgia" panose="02040502050405020303" pitchFamily="18" charset="0"/>
              </a:rPr>
              <a:t>необходимо </a:t>
            </a:r>
            <a:endParaRPr lang="ru-RU" sz="2000" b="1" dirty="0" smtClean="0">
              <a:solidFill>
                <a:srgbClr val="0070C0"/>
              </a:solidFill>
              <a:latin typeface="Georgia" panose="02040502050405020303" pitchFamily="18" charset="0"/>
            </a:endParaRPr>
          </a:p>
          <a:p>
            <a:pPr algn="just" fontAlgn="base"/>
            <a:r>
              <a:rPr lang="ru-RU" sz="2000" b="1" dirty="0" smtClean="0">
                <a:solidFill>
                  <a:srgbClr val="0070C0"/>
                </a:solidFill>
                <a:latin typeface="Georgia" panose="02040502050405020303" pitchFamily="18" charset="0"/>
              </a:rPr>
              <a:t>воздержаться</a:t>
            </a:r>
            <a:r>
              <a:rPr lang="ru-RU" sz="2000" b="1" dirty="0">
                <a:solidFill>
                  <a:srgbClr val="0070C0"/>
                </a:solidFill>
                <a:latin typeface="Georgia" panose="02040502050405020303" pitchFamily="18" charset="0"/>
              </a:rPr>
              <a:t>.</a:t>
            </a:r>
          </a:p>
          <a:p>
            <a:pPr algn="just" fontAlgn="base"/>
            <a:endParaRPr lang="ru-RU" sz="2000" b="1" dirty="0">
              <a:solidFill>
                <a:srgbClr val="0070C0"/>
              </a:solidFill>
              <a:latin typeface="Georgia" panose="02040502050405020303" pitchFamily="18" charset="0"/>
            </a:endParaRPr>
          </a:p>
        </p:txBody>
      </p:sp>
      <p:pic>
        <p:nvPicPr>
          <p:cNvPr id="4100" name="Picture 4" descr="https://i.pinimg.com/originals/38/f5/3b/38f53bebd2f2dc7925eae80eeeec75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1" y="5482682"/>
            <a:ext cx="4572000" cy="12615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forum.materinstvo.ru/uploads/1220960962/post-53826-1221113534.png"/>
          <p:cNvPicPr>
            <a:picLocks noChangeAspect="1" noChangeArrowheads="1"/>
          </p:cNvPicPr>
          <p:nvPr/>
        </p:nvPicPr>
        <p:blipFill rotWithShape="1">
          <a:blip r:embed="rId5">
            <a:extLst>
              <a:ext uri="{28A0092B-C50C-407E-A947-70E740481C1C}">
                <a14:useLocalDpi xmlns:a14="http://schemas.microsoft.com/office/drawing/2010/main" val="0"/>
              </a:ext>
            </a:extLst>
          </a:blip>
          <a:srcRect r="41922"/>
          <a:stretch/>
        </p:blipFill>
        <p:spPr bwMode="auto">
          <a:xfrm>
            <a:off x="5652120" y="4221087"/>
            <a:ext cx="1546228" cy="25231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playcast.ru/uploads/2016/06/20/1904795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6635" y="5474322"/>
            <a:ext cx="1296144" cy="1356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552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18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www.clipartmax.com/png/full/257-2579386_providing-video-production-services-near-you-toys-clipart-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292" y="109647"/>
            <a:ext cx="1041204" cy="940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vatars.mds.yandex.net/get-pdb/477388/dc195a19-51c6-4feb-9fc4-1825943e4b77/s1200?webp=fals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107" b="64513"/>
          <a:stretch/>
        </p:blipFill>
        <p:spPr bwMode="auto">
          <a:xfrm>
            <a:off x="7324616" y="5101834"/>
            <a:ext cx="1711880" cy="174102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263011"/>
            <a:ext cx="8496944" cy="5447645"/>
          </a:xfrm>
          <a:prstGeom prst="rect">
            <a:avLst/>
          </a:prstGeom>
        </p:spPr>
        <p:txBody>
          <a:bodyPr wrap="square">
            <a:spAutoFit/>
          </a:bodyPr>
          <a:lstStyle/>
          <a:p>
            <a:pPr algn="just"/>
            <a:r>
              <a:rPr lang="ru-RU" sz="2400" b="1" dirty="0" smtClean="0">
                <a:solidFill>
                  <a:srgbClr val="0070C0"/>
                </a:solidFill>
                <a:latin typeface="Georgia" panose="02040502050405020303" pitchFamily="18" charset="0"/>
                <a:hlinkClick r:id="rId5"/>
              </a:rPr>
              <a:t>Чего не следует делать?</a:t>
            </a:r>
            <a:r>
              <a:rPr lang="ru-RU" sz="2400" b="1" dirty="0" smtClean="0">
                <a:solidFill>
                  <a:srgbClr val="0070C0"/>
                </a:solidFill>
                <a:latin typeface="Georgia" panose="02040502050405020303" pitchFamily="18" charset="0"/>
              </a:rPr>
              <a:t> </a:t>
            </a:r>
          </a:p>
          <a:p>
            <a:pPr algn="just"/>
            <a:endParaRPr lang="ru-RU" sz="2400" b="1" dirty="0" smtClean="0">
              <a:solidFill>
                <a:srgbClr val="0070C0"/>
              </a:solidFill>
              <a:latin typeface="Georgia" panose="02040502050405020303" pitchFamily="18" charset="0"/>
            </a:endParaRPr>
          </a:p>
          <a:p>
            <a:pPr marL="342900" indent="-342900" algn="just">
              <a:buFont typeface="Wingdings" panose="05000000000000000000" pitchFamily="2" charset="2"/>
              <a:buChar char="q"/>
            </a:pPr>
            <a:r>
              <a:rPr lang="ru-RU" sz="2000" b="1" dirty="0" smtClean="0">
                <a:solidFill>
                  <a:srgbClr val="0070C0"/>
                </a:solidFill>
                <a:latin typeface="Georgia" panose="02040502050405020303" pitchFamily="18" charset="0"/>
              </a:rPr>
              <a:t>Не </a:t>
            </a:r>
            <a:r>
              <a:rPr lang="ru-RU" sz="2000" b="1" dirty="0">
                <a:solidFill>
                  <a:srgbClr val="0070C0"/>
                </a:solidFill>
                <a:latin typeface="Georgia" panose="02040502050405020303" pitchFamily="18" charset="0"/>
              </a:rPr>
              <a:t>называйте ребенка «воришкой», «вором», не разглагольствуйте, что не любите воров и таких «плохих детей, которые порочат семью».</a:t>
            </a:r>
          </a:p>
          <a:p>
            <a:pPr marL="342900" lvl="0" indent="-342900" algn="just">
              <a:buFont typeface="Wingdings" panose="05000000000000000000" pitchFamily="2" charset="2"/>
              <a:buChar char="q"/>
            </a:pPr>
            <a:r>
              <a:rPr lang="ru-RU" sz="2000" b="1" dirty="0">
                <a:solidFill>
                  <a:srgbClr val="0070C0"/>
                </a:solidFill>
                <a:latin typeface="Georgia" panose="02040502050405020303" pitchFamily="18" charset="0"/>
              </a:rPr>
              <a:t>Не угрожайте и не кричите на ребенка. Такое поведение вряд ли отвернет малыша от привычки брать чужое без спросу. Однако он поймет, что от мамы и папы этот факт лучше скрыть, чтобы они не ругались.</a:t>
            </a:r>
          </a:p>
          <a:p>
            <a:pPr marL="342900" lvl="0" indent="-342900" algn="just">
              <a:buFont typeface="Wingdings" panose="05000000000000000000" pitchFamily="2" charset="2"/>
              <a:buChar char="q"/>
            </a:pPr>
            <a:r>
              <a:rPr lang="ru-RU" sz="2000" b="1" dirty="0">
                <a:solidFill>
                  <a:srgbClr val="0070C0"/>
                </a:solidFill>
                <a:latin typeface="Georgia" panose="02040502050405020303" pitchFamily="18" charset="0"/>
              </a:rPr>
              <a:t>Ни в коем случае не говорите: «Я тебя не люблю». Ребенок понимает вас буквально, и это травмирует его.</a:t>
            </a:r>
          </a:p>
          <a:p>
            <a:pPr marL="342900" lvl="0" indent="-342900" algn="just" fontAlgn="base">
              <a:buFont typeface="Wingdings" panose="05000000000000000000" pitchFamily="2" charset="2"/>
              <a:buChar char="q"/>
            </a:pPr>
            <a:r>
              <a:rPr lang="ru-RU" sz="2000" b="1" dirty="0">
                <a:solidFill>
                  <a:srgbClr val="0070C0"/>
                </a:solidFill>
                <a:latin typeface="Georgia" panose="02040502050405020303" pitchFamily="18" charset="0"/>
              </a:rPr>
              <a:t>Не нужно устраивать публичную «порку» ребенку, который уносит чужие вещи. Поговорите с ним дома без свидетелей. Главное педагогическое правило: «ругай – наедине, хвали – при всех».</a:t>
            </a:r>
          </a:p>
          <a:p>
            <a:pPr marL="342900" indent="-342900" algn="just" fontAlgn="base">
              <a:buFont typeface="Wingdings" panose="05000000000000000000" pitchFamily="2" charset="2"/>
              <a:buChar char="q"/>
            </a:pPr>
            <a:r>
              <a:rPr lang="ru-RU" sz="2000" b="1" dirty="0" smtClean="0">
                <a:solidFill>
                  <a:srgbClr val="0070C0"/>
                </a:solidFill>
                <a:latin typeface="Georgia" panose="02040502050405020303" pitchFamily="18" charset="0"/>
              </a:rPr>
              <a:t>Не </a:t>
            </a:r>
            <a:r>
              <a:rPr lang="ru-RU" sz="2000" b="1" dirty="0">
                <a:solidFill>
                  <a:srgbClr val="0070C0"/>
                </a:solidFill>
                <a:latin typeface="Georgia" panose="02040502050405020303" pitchFamily="18" charset="0"/>
              </a:rPr>
              <a:t>угрожайте расправой, а тем более физической. Согласитесь, это просто недопустимо в XXI веке.</a:t>
            </a:r>
          </a:p>
        </p:txBody>
      </p:sp>
      <p:pic>
        <p:nvPicPr>
          <p:cNvPr id="17" name="Picture 4" descr="https://avatars.mds.yandex.net/get-pdb/477388/dc195a19-51c6-4feb-9fc4-1825943e4b77/s1200?webp=fals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990" t="62727" r="2716" b="1783"/>
          <a:stretch/>
        </p:blipFill>
        <p:spPr bwMode="auto">
          <a:xfrm>
            <a:off x="4767834" y="5519604"/>
            <a:ext cx="1028302" cy="12116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avatars.mds.yandex.net/get-pdb/477388/dc195a19-51c6-4feb-9fc4-1825943e4b77/s1200?webp=fals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5935" r="50000" b="37450"/>
          <a:stretch/>
        </p:blipFill>
        <p:spPr bwMode="auto">
          <a:xfrm>
            <a:off x="770284" y="5550863"/>
            <a:ext cx="2217539" cy="118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31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18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43228" y="188640"/>
            <a:ext cx="8305235" cy="7478970"/>
          </a:xfrm>
          <a:prstGeom prst="rect">
            <a:avLst/>
          </a:prstGeom>
        </p:spPr>
        <p:txBody>
          <a:bodyPr wrap="square">
            <a:spAutoFit/>
          </a:bodyPr>
          <a:lstStyle/>
          <a:p>
            <a:pPr algn="just"/>
            <a:r>
              <a:rPr lang="ru-RU" sz="2400" b="1" dirty="0" smtClean="0">
                <a:solidFill>
                  <a:srgbClr val="0070C0"/>
                </a:solidFill>
                <a:latin typeface="Georgia" panose="02040502050405020303" pitchFamily="18" charset="0"/>
                <a:hlinkClick r:id="rId3"/>
              </a:rPr>
              <a:t>Что делать</a:t>
            </a:r>
            <a:r>
              <a:rPr lang="ru-RU" sz="2400" b="1" dirty="0">
                <a:solidFill>
                  <a:srgbClr val="0070C0"/>
                </a:solidFill>
                <a:latin typeface="Georgia" panose="02040502050405020303" pitchFamily="18" charset="0"/>
                <a:hlinkClick r:id="rId3"/>
              </a:rPr>
              <a:t>?</a:t>
            </a:r>
            <a:r>
              <a:rPr lang="ru-RU" sz="2400" b="1" dirty="0">
                <a:solidFill>
                  <a:srgbClr val="0070C0"/>
                </a:solidFill>
                <a:latin typeface="Georgia" panose="02040502050405020303" pitchFamily="18" charset="0"/>
              </a:rPr>
              <a:t> </a:t>
            </a:r>
            <a:endParaRPr lang="ru-RU" sz="2400" b="1" dirty="0" smtClean="0">
              <a:solidFill>
                <a:srgbClr val="0070C0"/>
              </a:solidFill>
              <a:latin typeface="Georgia" panose="02040502050405020303" pitchFamily="18" charset="0"/>
            </a:endParaRPr>
          </a:p>
          <a:p>
            <a:pPr marL="457200" lvl="0" indent="-457200" algn="just">
              <a:buFont typeface="Wingdings" panose="05000000000000000000" pitchFamily="2" charset="2"/>
              <a:buChar char="q"/>
            </a:pPr>
            <a:r>
              <a:rPr lang="ru-RU" sz="2000" b="1" dirty="0" smtClean="0">
                <a:solidFill>
                  <a:srgbClr val="0070C0"/>
                </a:solidFill>
                <a:latin typeface="Georgia" panose="02040502050405020303" pitchFamily="18" charset="0"/>
              </a:rPr>
              <a:t>Сначала </a:t>
            </a:r>
            <a:r>
              <a:rPr lang="ru-RU" sz="2000" b="1" dirty="0">
                <a:solidFill>
                  <a:srgbClr val="0070C0"/>
                </a:solidFill>
                <a:latin typeface="Georgia" panose="02040502050405020303" pitchFamily="18" charset="0"/>
              </a:rPr>
              <a:t>следует успокоиться. Хотя бы потому, что с этой проблемой сталкивается немало других семей. Это только один из жизненных уроков, которые надо пройти вместе с ребенком, чтобы приобрести опыт преодоления сложных ситуаций, подняться на новую ступень в своем личностном и родительском развитии. Поймите, что от вашей реакции на такое событие в значительной степени зависит, как будут развиваться отношения с ребенком - на основе доверия или на основе подозрения и тотального контроля</a:t>
            </a:r>
            <a:r>
              <a:rPr lang="ru-RU" sz="2000" b="1" dirty="0" smtClean="0">
                <a:solidFill>
                  <a:srgbClr val="0070C0"/>
                </a:solidFill>
                <a:latin typeface="Georgia" panose="02040502050405020303" pitchFamily="18" charset="0"/>
              </a:rPr>
              <a:t>.</a:t>
            </a:r>
          </a:p>
          <a:p>
            <a:pPr marL="457200" indent="-457200" algn="just">
              <a:buFont typeface="Wingdings" panose="05000000000000000000" pitchFamily="2" charset="2"/>
              <a:buChar char="q"/>
            </a:pPr>
            <a:r>
              <a:rPr lang="ru-RU" sz="2000" b="1" dirty="0">
                <a:solidFill>
                  <a:srgbClr val="0070C0"/>
                </a:solidFill>
                <a:latin typeface="Georgia" panose="02040502050405020303" pitchFamily="18" charset="0"/>
              </a:rPr>
              <a:t>Разберитесь в первопричине его поступка. Попробуйте выяснить, что именно заставило ребенка совершить некрасивый поступок. Для этого проанализируйте, какими вообще могут быть внутренние мотивы, способные побудить ребенка взять чужую вещь. Именно от этих «внутренних» предпосылок зависит, каким образом лучше спланировать разговор с ребенком, на чем следует сосредоточить внимание, как помочь ребенку озвучить свои чувства и донести до нее свои собственные</a:t>
            </a:r>
            <a:r>
              <a:rPr lang="ru-RU" sz="2000" b="1" dirty="0" smtClean="0">
                <a:solidFill>
                  <a:srgbClr val="0070C0"/>
                </a:solidFill>
                <a:latin typeface="Georgia" panose="02040502050405020303" pitchFamily="18" charset="0"/>
              </a:rPr>
              <a:t>.</a:t>
            </a:r>
          </a:p>
          <a:p>
            <a:pPr marL="457200" indent="-457200" algn="just">
              <a:buFont typeface="+mj-lt"/>
              <a:buAutoNum type="arabicPeriod"/>
            </a:pPr>
            <a:endParaRPr lang="ru-RU" sz="2000" b="1" dirty="0">
              <a:solidFill>
                <a:srgbClr val="0070C0"/>
              </a:solidFill>
              <a:latin typeface="Georgia" panose="02040502050405020303" pitchFamily="18" charset="0"/>
            </a:endParaRPr>
          </a:p>
          <a:p>
            <a:pPr marL="457200" indent="-457200" algn="just">
              <a:buFontTx/>
              <a:buAutoNum type="arabicPeriod"/>
            </a:pPr>
            <a:endParaRPr lang="ru-RU" sz="2000" b="1" dirty="0">
              <a:solidFill>
                <a:srgbClr val="0070C0"/>
              </a:solidFill>
              <a:latin typeface="Georgia" panose="02040502050405020303" pitchFamily="18" charset="0"/>
            </a:endParaRPr>
          </a:p>
          <a:p>
            <a:pPr marL="457200" lvl="0" indent="-457200" algn="just">
              <a:buAutoNum type="arabicPeriod"/>
            </a:pPr>
            <a:endParaRPr lang="ru-RU" sz="2000" b="1"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99546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1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avatars.mds.yandex.net/get-pdb/770122/5acb0a73-0021-4896-b62a-2e3626a9344a/s1200?webp=fal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622086"/>
            <a:ext cx="2376264" cy="2970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vatars.mds.yandex.net/get-pdb/477388/dc195a19-51c6-4feb-9fc4-1825943e4b77/s1200?webp=fals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33817" b="35404"/>
          <a:stretch/>
        </p:blipFill>
        <p:spPr bwMode="auto">
          <a:xfrm>
            <a:off x="2627784" y="3997524"/>
            <a:ext cx="3065497" cy="188708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43228" y="270183"/>
            <a:ext cx="8305235" cy="3785652"/>
          </a:xfrm>
          <a:prstGeom prst="rect">
            <a:avLst/>
          </a:prstGeom>
        </p:spPr>
        <p:txBody>
          <a:bodyPr wrap="square">
            <a:spAutoFit/>
          </a:bodyPr>
          <a:lstStyle/>
          <a:p>
            <a:pPr marL="457200" lvl="0" indent="-457200" algn="just">
              <a:buFont typeface="Wingdings" panose="05000000000000000000" pitchFamily="2" charset="2"/>
              <a:buChar char="q"/>
            </a:pPr>
            <a:r>
              <a:rPr lang="ru-RU" sz="2000" b="1" dirty="0" smtClean="0">
                <a:solidFill>
                  <a:srgbClr val="0070C0"/>
                </a:solidFill>
                <a:latin typeface="Georgia" panose="02040502050405020303" pitchFamily="18" charset="0"/>
              </a:rPr>
              <a:t> Воспользуйтесь </a:t>
            </a:r>
            <a:r>
              <a:rPr lang="ru-RU" sz="2000" b="1" dirty="0">
                <a:solidFill>
                  <a:srgbClr val="0070C0"/>
                </a:solidFill>
                <a:latin typeface="Georgia" panose="02040502050405020303" pitchFamily="18" charset="0"/>
              </a:rPr>
              <a:t>ситуацией, чтобы научить ребенка работать над собственными жизненными ошибками.</a:t>
            </a:r>
          </a:p>
          <a:p>
            <a:pPr marL="457200" lvl="0" indent="-457200" algn="just">
              <a:buFont typeface="Wingdings" panose="05000000000000000000" pitchFamily="2" charset="2"/>
              <a:buChar char="q"/>
            </a:pPr>
            <a:r>
              <a:rPr lang="ru-RU" sz="2000" b="1" dirty="0" smtClean="0">
                <a:solidFill>
                  <a:srgbClr val="0070C0"/>
                </a:solidFill>
                <a:latin typeface="Georgia" panose="02040502050405020303" pitchFamily="18" charset="0"/>
              </a:rPr>
              <a:t> Дайте </a:t>
            </a:r>
            <a:r>
              <a:rPr lang="ru-RU" sz="2000" b="1" dirty="0">
                <a:solidFill>
                  <a:srgbClr val="0070C0"/>
                </a:solidFill>
                <a:latin typeface="Georgia" panose="02040502050405020303" pitchFamily="18" charset="0"/>
              </a:rPr>
              <a:t>понять ребенку, что поможете ему выйти из ситуации достойно и не будете упрекать его в будущем.</a:t>
            </a:r>
          </a:p>
          <a:p>
            <a:pPr marL="457200" lvl="0" indent="-457200" algn="just" fontAlgn="base">
              <a:buFont typeface="Wingdings" panose="05000000000000000000" pitchFamily="2" charset="2"/>
              <a:buChar char="q"/>
            </a:pPr>
            <a:r>
              <a:rPr lang="ru-RU" sz="2000" b="1" dirty="0" smtClean="0">
                <a:solidFill>
                  <a:srgbClr val="0070C0"/>
                </a:solidFill>
                <a:latin typeface="Georgia" panose="02040502050405020303" pitchFamily="18" charset="0"/>
              </a:rPr>
              <a:t> Затем </a:t>
            </a:r>
            <a:r>
              <a:rPr lang="ru-RU" sz="2000" b="1" dirty="0">
                <a:solidFill>
                  <a:srgbClr val="0070C0"/>
                </a:solidFill>
                <a:latin typeface="Georgia" panose="02040502050405020303" pitchFamily="18" charset="0"/>
              </a:rPr>
              <a:t>помогите малышу исправить поступок. Но обойдитесь без публичных обсуждений на глазах у сверстников и других взрослых. Лучше  это сделать наедине с обоими участниками инцидента. В качестве извинения можно позволить ребенку предложить поделиться на время своей игрушкой. И обязательно скажите малышу, как вы им гордитесь после того, как неприятная ситуация разрешится.  </a:t>
            </a:r>
          </a:p>
        </p:txBody>
      </p:sp>
      <p:pic>
        <p:nvPicPr>
          <p:cNvPr id="17" name="Picture 4" descr="https://avatars.mds.yandex.net/get-pdb/477388/dc195a19-51c6-4feb-9fc4-1825943e4b77/s1200?webp=fals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33817" b="35404"/>
          <a:stretch/>
        </p:blipFill>
        <p:spPr bwMode="auto">
          <a:xfrm>
            <a:off x="323528" y="4576115"/>
            <a:ext cx="3065497" cy="188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78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1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ruzacbs.ru/sites/default/files/inline/images/91c67385c4794ac3d3c753a3ab19a3a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5157192"/>
            <a:ext cx="2952328" cy="17008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1.bp.blogspot.com/-Q0MFfx7aUbI/VOCvGEnmq8I/AAAAAAAAHYs/wGmMdu056P0/s1600/Toy-C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5157192"/>
            <a:ext cx="3024336" cy="158417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71241" y="242786"/>
            <a:ext cx="8352928" cy="5078313"/>
          </a:xfrm>
          <a:prstGeom prst="rect">
            <a:avLst/>
          </a:prstGeom>
        </p:spPr>
        <p:txBody>
          <a:bodyPr wrap="square">
            <a:spAutoFit/>
          </a:bodyPr>
          <a:lstStyle/>
          <a:p>
            <a:pPr algn="just"/>
            <a:r>
              <a:rPr lang="ru-RU" sz="2400" b="1" dirty="0" smtClean="0">
                <a:solidFill>
                  <a:srgbClr val="0070C0"/>
                </a:solidFill>
                <a:latin typeface="Georgia" panose="02040502050405020303" pitchFamily="18" charset="0"/>
                <a:hlinkClick r:id="rId5"/>
              </a:rPr>
              <a:t>Вариант первый: «Не знал»</a:t>
            </a:r>
            <a:endParaRPr lang="ru-RU" sz="2400" b="1" dirty="0">
              <a:solidFill>
                <a:srgbClr val="0070C0"/>
              </a:solidFill>
              <a:latin typeface="Georgia" panose="02040502050405020303" pitchFamily="18" charset="0"/>
            </a:endParaRPr>
          </a:p>
          <a:p>
            <a:pPr algn="just"/>
            <a:r>
              <a:rPr lang="ru-RU" sz="2000" b="1" dirty="0" smtClean="0">
                <a:solidFill>
                  <a:srgbClr val="0070C0"/>
                </a:solidFill>
                <a:latin typeface="Georgia" panose="02040502050405020303" pitchFamily="18" charset="0"/>
              </a:rPr>
              <a:t>   Присвоение </a:t>
            </a:r>
            <a:r>
              <a:rPr lang="ru-RU" sz="2000" b="1" dirty="0">
                <a:solidFill>
                  <a:srgbClr val="0070C0"/>
                </a:solidFill>
                <a:latin typeface="Georgia" panose="02040502050405020303" pitchFamily="18" charset="0"/>
              </a:rPr>
              <a:t>чужого может быть следствием недостаточного осознания того, что в детском саду есть игрушки - общие для всех детей, которыми каждый может играть свободно, и игрушки, которые дети приносят из дома, и которые нельзя брать без разрешения хозяина. Помогите ребенку разобраться в понятиях «мое», «твое», «чужое», «наше». Соответствующий разговор можно строить на примерах из собственной жизни. Дети высоко ценят откровенность взрослых, поэтому не следует бояться потерять авторитет через свои признания в детских ошибках, муках совести, раскаянии и радости от победы над собственной слабостью. Полезным будет и чтение литературных произведений, просмотр мультипликационных и художественных детских фильмов, где отражена похожая моральная коллизия.</a:t>
            </a:r>
          </a:p>
        </p:txBody>
      </p:sp>
    </p:spTree>
    <p:extLst>
      <p:ext uri="{BB962C8B-B14F-4D97-AF65-F5344CB8AC3E}">
        <p14:creationId xmlns:p14="http://schemas.microsoft.com/office/powerpoint/2010/main" val="2291151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18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0" y="294619"/>
            <a:ext cx="8640960" cy="6309420"/>
          </a:xfrm>
          <a:prstGeom prst="rect">
            <a:avLst/>
          </a:prstGeom>
        </p:spPr>
        <p:txBody>
          <a:bodyPr wrap="square">
            <a:spAutoFit/>
          </a:bodyPr>
          <a:lstStyle/>
          <a:p>
            <a:pPr algn="just"/>
            <a:r>
              <a:rPr lang="ru-RU" sz="2400" b="1" dirty="0">
                <a:solidFill>
                  <a:srgbClr val="0070C0"/>
                </a:solidFill>
                <a:latin typeface="Georgia" panose="02040502050405020303" pitchFamily="18" charset="0"/>
                <a:hlinkClick r:id="rId3"/>
              </a:rPr>
              <a:t>Вариант </a:t>
            </a:r>
            <a:r>
              <a:rPr lang="ru-RU" sz="2400" b="1" dirty="0" smtClean="0">
                <a:solidFill>
                  <a:srgbClr val="0070C0"/>
                </a:solidFill>
                <a:latin typeface="Georgia" panose="02040502050405020303" pitchFamily="18" charset="0"/>
                <a:hlinkClick r:id="rId3"/>
              </a:rPr>
              <a:t>второй: «Очень хочется»</a:t>
            </a:r>
            <a:endParaRPr lang="ru-RU" sz="2400" b="1" dirty="0">
              <a:solidFill>
                <a:srgbClr val="0070C0"/>
              </a:solidFill>
              <a:latin typeface="Georgia" panose="02040502050405020303" pitchFamily="18" charset="0"/>
            </a:endParaRPr>
          </a:p>
          <a:p>
            <a:pPr algn="just"/>
            <a:r>
              <a:rPr lang="ru-RU" sz="2000" b="1" dirty="0" smtClean="0">
                <a:solidFill>
                  <a:srgbClr val="0070C0"/>
                </a:solidFill>
                <a:latin typeface="Georgia" panose="02040502050405020303" pitchFamily="18" charset="0"/>
              </a:rPr>
              <a:t>   Другой </a:t>
            </a:r>
            <a:r>
              <a:rPr lang="ru-RU" sz="2000" b="1" dirty="0">
                <a:solidFill>
                  <a:srgbClr val="0070C0"/>
                </a:solidFill>
                <a:latin typeface="Georgia" panose="02040502050405020303" pitchFamily="18" charset="0"/>
              </a:rPr>
              <a:t>побудительный мотив взять чужое - страстное желание иметь именно такую ​​вещь. Попав в поле зрения ребенка, желанная игрушка, </a:t>
            </a:r>
            <a:r>
              <a:rPr lang="ru-RU" sz="2000" b="1" dirty="0" smtClean="0">
                <a:solidFill>
                  <a:srgbClr val="0070C0"/>
                </a:solidFill>
                <a:latin typeface="Georgia" panose="02040502050405020303" pitchFamily="18" charset="0"/>
              </a:rPr>
              <a:t>захватывает все мысли </a:t>
            </a:r>
            <a:r>
              <a:rPr lang="ru-RU" sz="2000" b="1" dirty="0">
                <a:solidFill>
                  <a:srgbClr val="0070C0"/>
                </a:solidFill>
                <a:latin typeface="Georgia" panose="02040502050405020303" pitchFamily="18" charset="0"/>
              </a:rPr>
              <a:t>и </a:t>
            </a:r>
            <a:r>
              <a:rPr lang="ru-RU" sz="2000" b="1" dirty="0" smtClean="0">
                <a:solidFill>
                  <a:srgbClr val="0070C0"/>
                </a:solidFill>
                <a:latin typeface="Georgia" panose="02040502050405020303" pitchFamily="18" charset="0"/>
              </a:rPr>
              <a:t>эмоции ребенка. Ребенок </a:t>
            </a:r>
            <a:r>
              <a:rPr lang="ru-RU" sz="2000" b="1" dirty="0">
                <a:solidFill>
                  <a:srgbClr val="0070C0"/>
                </a:solidFill>
                <a:latin typeface="Georgia" panose="02040502050405020303" pitchFamily="18" charset="0"/>
              </a:rPr>
              <a:t>не может взять себя в руки, идет по стопам своих желаний и поддается искушению - берет то, что ему не принадлежит. «Я так хотела такую ​​куколку. </a:t>
            </a:r>
            <a:r>
              <a:rPr lang="ru-RU" sz="2000" b="1" dirty="0" smtClean="0">
                <a:solidFill>
                  <a:srgbClr val="0070C0"/>
                </a:solidFill>
                <a:latin typeface="Georgia" panose="02040502050405020303" pitchFamily="18" charset="0"/>
              </a:rPr>
              <a:t>Я </a:t>
            </a:r>
            <a:r>
              <a:rPr lang="ru-RU" sz="2000" b="1" dirty="0">
                <a:solidFill>
                  <a:srgbClr val="0070C0"/>
                </a:solidFill>
                <a:latin typeface="Georgia" panose="02040502050405020303" pitchFamily="18" charset="0"/>
              </a:rPr>
              <a:t>не могла выпустить ее из ручек, хотела дома еще раз переодеть ее и уложить спать на свою подушечку ... </a:t>
            </a:r>
            <a:r>
              <a:rPr lang="ru-RU" sz="2000" b="1" dirty="0" smtClean="0">
                <a:solidFill>
                  <a:srgbClr val="0070C0"/>
                </a:solidFill>
                <a:latin typeface="Georgia" panose="02040502050405020303" pitchFamily="18" charset="0"/>
              </a:rPr>
              <a:t>» - </a:t>
            </a:r>
            <a:r>
              <a:rPr lang="ru-RU" sz="2000" b="1" dirty="0">
                <a:solidFill>
                  <a:srgbClr val="0070C0"/>
                </a:solidFill>
                <a:latin typeface="Georgia" panose="02040502050405020303" pitchFamily="18" charset="0"/>
              </a:rPr>
              <a:t>так может объяснить подобный поступок маленькая девочка.</a:t>
            </a:r>
          </a:p>
          <a:p>
            <a:pPr algn="just"/>
            <a:r>
              <a:rPr lang="ru-RU" sz="2000" b="1" dirty="0" smtClean="0">
                <a:solidFill>
                  <a:srgbClr val="0070C0"/>
                </a:solidFill>
                <a:latin typeface="Georgia" panose="02040502050405020303" pitchFamily="18" charset="0"/>
              </a:rPr>
              <a:t>   В </a:t>
            </a:r>
            <a:r>
              <a:rPr lang="ru-RU" sz="2000" b="1" dirty="0">
                <a:solidFill>
                  <a:srgbClr val="0070C0"/>
                </a:solidFill>
                <a:latin typeface="Georgia" panose="02040502050405020303" pitchFamily="18" charset="0"/>
              </a:rPr>
              <a:t>такой ситуации следует эмоционально быть вместе с ребенком, ведь делясь своими чувствами, </a:t>
            </a:r>
            <a:r>
              <a:rPr lang="ru-RU" sz="2000" b="1" dirty="0" smtClean="0">
                <a:solidFill>
                  <a:srgbClr val="0070C0"/>
                </a:solidFill>
                <a:latin typeface="Georgia" panose="02040502050405020303" pitchFamily="18" charset="0"/>
              </a:rPr>
              <a:t>ребенок </a:t>
            </a:r>
            <a:r>
              <a:rPr lang="ru-RU" sz="2000" b="1" dirty="0">
                <a:solidFill>
                  <a:srgbClr val="0070C0"/>
                </a:solidFill>
                <a:latin typeface="Georgia" panose="02040502050405020303" pitchFamily="18" charset="0"/>
              </a:rPr>
              <a:t>рассчитывает на отзыв, понимание, поддержку и помощь. </a:t>
            </a:r>
            <a:endParaRPr lang="ru-RU" sz="2000" b="1" dirty="0" smtClean="0">
              <a:solidFill>
                <a:srgbClr val="0070C0"/>
              </a:solidFill>
              <a:latin typeface="Georgia" panose="02040502050405020303" pitchFamily="18" charset="0"/>
            </a:endParaRPr>
          </a:p>
          <a:p>
            <a:pPr algn="just"/>
            <a:r>
              <a:rPr lang="ru-RU" sz="2000" b="1" dirty="0" smtClean="0">
                <a:solidFill>
                  <a:srgbClr val="0070C0"/>
                </a:solidFill>
                <a:latin typeface="Georgia" panose="02040502050405020303" pitchFamily="18" charset="0"/>
              </a:rPr>
              <a:t>С </a:t>
            </a:r>
            <a:r>
              <a:rPr lang="ru-RU" sz="2000" b="1" dirty="0">
                <a:solidFill>
                  <a:srgbClr val="0070C0"/>
                </a:solidFill>
                <a:latin typeface="Georgia" panose="02040502050405020303" pitchFamily="18" charset="0"/>
              </a:rPr>
              <a:t>этой доверчивой беседы может начаться взросление ребенка в сфере </a:t>
            </a:r>
            <a:r>
              <a:rPr lang="ru-RU" sz="2000" b="1" dirty="0" err="1">
                <a:solidFill>
                  <a:srgbClr val="0070C0"/>
                </a:solidFill>
                <a:latin typeface="Georgia" panose="02040502050405020303" pitchFamily="18" charset="0"/>
              </a:rPr>
              <a:t>саморегуляции</a:t>
            </a:r>
            <a:r>
              <a:rPr lang="ru-RU" sz="2000" b="1" dirty="0">
                <a:solidFill>
                  <a:srgbClr val="0070C0"/>
                </a:solidFill>
                <a:latin typeface="Georgia" panose="02040502050405020303" pitchFamily="18" charset="0"/>
              </a:rPr>
              <a:t>, что является важным свидетельством личностного развития. </a:t>
            </a:r>
            <a:r>
              <a:rPr lang="ru-RU" sz="2000" b="1" dirty="0" err="1">
                <a:solidFill>
                  <a:srgbClr val="0070C0"/>
                </a:solidFill>
                <a:latin typeface="Georgia" panose="02040502050405020303" pitchFamily="18" charset="0"/>
              </a:rPr>
              <a:t>Саморегуляция</a:t>
            </a:r>
            <a:r>
              <a:rPr lang="ru-RU" sz="2000" b="1" dirty="0">
                <a:solidFill>
                  <a:srgbClr val="0070C0"/>
                </a:solidFill>
                <a:latin typeface="Georgia" panose="02040502050405020303" pitchFamily="18" charset="0"/>
              </a:rPr>
              <a:t>, как и воспитание воли, начинается с умения сдерживать первый порыв, контролировать свои желания, согласовывать «хочу» и «разрешено - не позволено», «можно - нельзя», «уместно - неуместно», «вовремя - </a:t>
            </a:r>
            <a:r>
              <a:rPr lang="ru-RU" sz="2000" b="1" dirty="0" err="1">
                <a:solidFill>
                  <a:srgbClr val="0070C0"/>
                </a:solidFill>
                <a:latin typeface="Georgia" panose="02040502050405020303" pitchFamily="18" charset="0"/>
              </a:rPr>
              <a:t>невовремя</a:t>
            </a:r>
            <a:r>
              <a:rPr lang="ru-RU" sz="2000" b="1" dirty="0">
                <a:solidFill>
                  <a:srgbClr val="0070C0"/>
                </a:solidFill>
                <a:latin typeface="Georgia" panose="02040502050405020303" pitchFamily="18" charset="0"/>
              </a:rPr>
              <a:t>». </a:t>
            </a:r>
          </a:p>
        </p:txBody>
      </p:sp>
    </p:spTree>
    <p:extLst>
      <p:ext uri="{BB962C8B-B14F-4D97-AF65-F5344CB8AC3E}">
        <p14:creationId xmlns:p14="http://schemas.microsoft.com/office/powerpoint/2010/main" val="259468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1515</TotalTime>
  <Words>1376</Words>
  <Application>Microsoft Office PowerPoint</Application>
  <PresentationFormat>Экран (4:3)</PresentationFormat>
  <Paragraphs>49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Садик</dc:creator>
  <cp:lastModifiedBy>Садик</cp:lastModifiedBy>
  <cp:revision>86</cp:revision>
  <dcterms:created xsi:type="dcterms:W3CDTF">2017-03-31T16:27:02Z</dcterms:created>
  <dcterms:modified xsi:type="dcterms:W3CDTF">2019-10-03T11:52:14Z</dcterms:modified>
</cp:coreProperties>
</file>