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5" autoAdjust="0"/>
    <p:restoredTop sz="94660"/>
  </p:normalViewPr>
  <p:slideViewPr>
    <p:cSldViewPr>
      <p:cViewPr>
        <p:scale>
          <a:sx n="70" d="100"/>
          <a:sy n="70" d="100"/>
        </p:scale>
        <p:origin x="-123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19300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17496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4726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8B5F81-FAAB-4320-8A74-FED1376E13F7}" type="datetimeFigureOut">
              <a:rPr lang="ru-RU" smtClean="0"/>
              <a:t>20.05.2019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973318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8B5F81-FAAB-4320-8A74-FED1376E13F7}" type="datetimeFigureOut">
              <a:rPr lang="ru-RU" smtClean="0"/>
              <a:t>20.05.2019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8146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8B5F81-FAAB-4320-8A74-FED1376E13F7}" type="datetimeFigureOut">
              <a:rPr lang="ru-RU" smtClean="0"/>
              <a:t>20.05.2019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025509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8B5F81-FAAB-4320-8A74-FED1376E13F7}" type="datetimeFigureOut">
              <a:rPr lang="ru-RU" smtClean="0"/>
              <a:t>20.05.2019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362553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8B5F81-FAAB-4320-8A74-FED1376E13F7}" type="datetimeFigureOut">
              <a:rPr lang="ru-RU" smtClean="0"/>
              <a:t>20.05.2019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230629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8B5F81-FAAB-4320-8A74-FED1376E13F7}" type="datetimeFigureOut">
              <a:rPr lang="ru-RU" smtClean="0"/>
              <a:t>20.05.2019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7973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20.05.2019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187894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8B5F81-FAAB-4320-8A74-FED1376E13F7}" type="datetimeFigureOut">
              <a:rPr lang="ru-RU" smtClean="0"/>
              <a:t>20.05.2019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F8DAA2D-827F-4CEE-831E-C473C5117158}" type="slidenum">
              <a:rPr lang="ru-RU" smtClean="0"/>
              <a:t>‹#›</a:t>
            </a:fld>
            <a:endParaRPr lang="ru-RU"/>
          </a:p>
        </p:txBody>
      </p:sp>
    </p:spTree>
    <p:extLst>
      <p:ext uri="{BB962C8B-B14F-4D97-AF65-F5344CB8AC3E}">
        <p14:creationId xmlns:p14="http://schemas.microsoft.com/office/powerpoint/2010/main" val="425110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B5F81-FAAB-4320-8A74-FED1376E13F7}" type="datetimeFigureOut">
              <a:rPr lang="ru-RU" smtClean="0"/>
              <a:t>20.05.2019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DAA2D-827F-4CEE-831E-C473C5117158}" type="slidenum">
              <a:rPr lang="ru-RU" smtClean="0"/>
              <a:t>‹#›</a:t>
            </a:fld>
            <a:endParaRPr lang="ru-RU"/>
          </a:p>
        </p:txBody>
      </p:sp>
    </p:spTree>
    <p:extLst>
      <p:ext uri="{BB962C8B-B14F-4D97-AF65-F5344CB8AC3E}">
        <p14:creationId xmlns:p14="http://schemas.microsoft.com/office/powerpoint/2010/main" val="150647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195736" y="404664"/>
            <a:ext cx="6948264" cy="646331"/>
          </a:xfrm>
          <a:prstGeom prst="rect">
            <a:avLst/>
          </a:prstGeom>
        </p:spPr>
        <p:txBody>
          <a:bodyPr wrap="square">
            <a:spAutoFit/>
          </a:bodyPr>
          <a:lstStyle/>
          <a:p>
            <a:pPr algn="ctr"/>
            <a:r>
              <a:rPr lang="ru-RU" sz="3600" b="1" dirty="0">
                <a:solidFill>
                  <a:srgbClr val="0070C0"/>
                </a:solidFill>
                <a:effectLst>
                  <a:outerShdw blurRad="38100" dist="38100" dir="2700000" algn="tl">
                    <a:srgbClr val="000000">
                      <a:alpha val="43137"/>
                    </a:srgbClr>
                  </a:outerShdw>
                </a:effectLst>
                <a:latin typeface="Georgia" panose="02040502050405020303" pitchFamily="18" charset="0"/>
              </a:rPr>
              <a:t>«Маленькие </a:t>
            </a:r>
            <a:r>
              <a:rPr lang="ru-RU" sz="3600" b="1" dirty="0" smtClean="0">
                <a:solidFill>
                  <a:srgbClr val="0070C0"/>
                </a:solidFill>
                <a:effectLst>
                  <a:outerShdw blurRad="38100" dist="38100" dir="2700000" algn="tl">
                    <a:srgbClr val="000000">
                      <a:alpha val="43137"/>
                    </a:srgbClr>
                  </a:outerShdw>
                </a:effectLst>
                <a:latin typeface="Georgia" panose="02040502050405020303" pitchFamily="18" charset="0"/>
              </a:rPr>
              <a:t>почемучки»</a:t>
            </a:r>
            <a:endParaRPr lang="ru-RU" sz="3600" b="1" dirty="0">
              <a:solidFill>
                <a:srgbClr val="0070C0"/>
              </a:solidFill>
              <a:effectLst>
                <a:outerShdw blurRad="38100" dist="38100" dir="2700000" algn="tl">
                  <a:srgbClr val="000000">
                    <a:alpha val="43137"/>
                  </a:srgbClr>
                </a:outerShdw>
              </a:effectLst>
              <a:latin typeface="Georgia" panose="02040502050405020303" pitchFamily="18" charset="0"/>
            </a:endParaRPr>
          </a:p>
        </p:txBody>
      </p:sp>
      <p:sp>
        <p:nvSpPr>
          <p:cNvPr id="10" name="Прямоугольник 9"/>
          <p:cNvSpPr/>
          <p:nvPr/>
        </p:nvSpPr>
        <p:spPr>
          <a:xfrm>
            <a:off x="4416348" y="3244334"/>
            <a:ext cx="859531" cy="1569660"/>
          </a:xfrm>
          <a:prstGeom prst="rect">
            <a:avLst/>
          </a:prstGeom>
        </p:spPr>
        <p:txBody>
          <a:bodyPr wrap="none">
            <a:spAutoFit/>
          </a:bodyPr>
          <a:lstStyle/>
          <a:p>
            <a:r>
              <a:rPr lang="ru-RU" sz="9600" b="1" dirty="0" smtClean="0">
                <a:solidFill>
                  <a:srgbClr val="FF0000"/>
                </a:solidFill>
                <a:effectLst>
                  <a:outerShdw blurRad="38100" dist="38100" dir="2700000" algn="tl">
                    <a:srgbClr val="000000">
                      <a:alpha val="43137"/>
                    </a:srgbClr>
                  </a:outerShdw>
                </a:effectLst>
                <a:latin typeface="Georgia" panose="02040502050405020303" pitchFamily="18" charset="0"/>
              </a:rPr>
              <a:t>?</a:t>
            </a:r>
            <a:endParaRPr lang="ru-RU" sz="9600" dirty="0">
              <a:solidFill>
                <a:srgbClr val="FF0000"/>
              </a:solidFill>
            </a:endParaRPr>
          </a:p>
        </p:txBody>
      </p:sp>
      <p:sp>
        <p:nvSpPr>
          <p:cNvPr id="12" name="Прямоугольник 11"/>
          <p:cNvSpPr/>
          <p:nvPr/>
        </p:nvSpPr>
        <p:spPr>
          <a:xfrm>
            <a:off x="5904148" y="1844824"/>
            <a:ext cx="900100" cy="1569660"/>
          </a:xfrm>
          <a:prstGeom prst="rect">
            <a:avLst/>
          </a:prstGeom>
        </p:spPr>
        <p:txBody>
          <a:bodyPr wrap="square">
            <a:spAutoFit/>
          </a:bodyPr>
          <a:lstStyle/>
          <a:p>
            <a:r>
              <a:rPr lang="ru-RU" sz="9600" b="1" dirty="0">
                <a:solidFill>
                  <a:srgbClr val="FFFF00"/>
                </a:solidFill>
                <a:effectLst>
                  <a:outerShdw blurRad="38100" dist="38100" dir="2700000" algn="tl">
                    <a:srgbClr val="000000">
                      <a:alpha val="43137"/>
                    </a:srgbClr>
                  </a:outerShdw>
                </a:effectLst>
                <a:latin typeface="Georgia" panose="02040502050405020303" pitchFamily="18" charset="0"/>
              </a:rPr>
              <a:t>?</a:t>
            </a:r>
            <a:endParaRPr lang="ru-RU" sz="9600" dirty="0">
              <a:solidFill>
                <a:srgbClr val="FFFF00"/>
              </a:solidFill>
            </a:endParaRPr>
          </a:p>
        </p:txBody>
      </p:sp>
      <p:sp>
        <p:nvSpPr>
          <p:cNvPr id="13" name="Прямоугольник 12"/>
          <p:cNvSpPr/>
          <p:nvPr/>
        </p:nvSpPr>
        <p:spPr>
          <a:xfrm>
            <a:off x="5004048" y="2276872"/>
            <a:ext cx="900100" cy="1569660"/>
          </a:xfrm>
          <a:prstGeom prst="rect">
            <a:avLst/>
          </a:prstGeom>
        </p:spPr>
        <p:txBody>
          <a:bodyPr wrap="square">
            <a:spAutoFit/>
          </a:bodyPr>
          <a:lstStyle/>
          <a:p>
            <a:r>
              <a:rPr lang="ru-RU" sz="9600" b="1" dirty="0">
                <a:solidFill>
                  <a:srgbClr val="00B050"/>
                </a:solidFill>
                <a:effectLst>
                  <a:outerShdw blurRad="38100" dist="38100" dir="2700000" algn="tl">
                    <a:srgbClr val="000000">
                      <a:alpha val="43137"/>
                    </a:srgbClr>
                  </a:outerShdw>
                </a:effectLst>
                <a:latin typeface="Georgia" panose="02040502050405020303" pitchFamily="18" charset="0"/>
              </a:rPr>
              <a:t>?</a:t>
            </a:r>
            <a:endParaRPr lang="ru-RU" sz="9600" dirty="0">
              <a:solidFill>
                <a:srgbClr val="00B050"/>
              </a:solidFill>
            </a:endParaRPr>
          </a:p>
        </p:txBody>
      </p:sp>
      <p:pic>
        <p:nvPicPr>
          <p:cNvPr id="1051" name="Picture 27" descr="http://moziru.com/images/see-clipart-grass-ground-1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132856"/>
            <a:ext cx="9144000" cy="47324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zabavnik.club/wp-content/uploads/2018/05/Kartinki_na_prozrachnom_fone_23_270516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196752"/>
            <a:ext cx="3666501" cy="5505129"/>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2915816" y="1209526"/>
            <a:ext cx="3888432" cy="646331"/>
          </a:xfrm>
          <a:prstGeom prst="rect">
            <a:avLst/>
          </a:prstGeom>
        </p:spPr>
        <p:txBody>
          <a:bodyPr wrap="square">
            <a:spAutoFit/>
          </a:bodyPr>
          <a:lstStyle/>
          <a:p>
            <a:pPr algn="ctr"/>
            <a:r>
              <a:rPr lang="ru-RU" b="1" dirty="0">
                <a:solidFill>
                  <a:srgbClr val="0070C0"/>
                </a:solidFill>
                <a:latin typeface="Georgia" panose="02040502050405020303" pitchFamily="18" charset="0"/>
              </a:rPr>
              <a:t>Консультативный материал </a:t>
            </a:r>
          </a:p>
          <a:p>
            <a:pPr algn="ctr"/>
            <a:r>
              <a:rPr lang="ru-RU" b="1" dirty="0">
                <a:solidFill>
                  <a:srgbClr val="0070C0"/>
                </a:solidFill>
                <a:latin typeface="Georgia" panose="02040502050405020303" pitchFamily="18" charset="0"/>
              </a:rPr>
              <a:t>для родителей</a:t>
            </a:r>
            <a:endParaRPr lang="ru-RU" b="1" dirty="0">
              <a:solidFill>
                <a:srgbClr val="0070C0"/>
              </a:solidFill>
              <a:latin typeface="Georgia" panose="02040502050405020303" pitchFamily="18" charset="0"/>
            </a:endParaRPr>
          </a:p>
        </p:txBody>
      </p:sp>
      <p:pic>
        <p:nvPicPr>
          <p:cNvPr id="1053" name="Picture 29" descr="https://i.pinimg.com/originals/47/d7/a6/47d7a6f83632c86e1bec78fbce9ac2a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92" y="292313"/>
            <a:ext cx="2817024" cy="259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623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143" y="72180"/>
            <a:ext cx="1457554" cy="134059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244917"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10" name="Прямоугольник 9"/>
          <p:cNvSpPr/>
          <p:nvPr/>
        </p:nvSpPr>
        <p:spPr>
          <a:xfrm>
            <a:off x="467542" y="407437"/>
            <a:ext cx="8244916" cy="5355312"/>
          </a:xfrm>
          <a:prstGeom prst="rect">
            <a:avLst/>
          </a:prstGeom>
        </p:spPr>
        <p:txBody>
          <a:bodyPr wrap="square">
            <a:spAutoFit/>
          </a:bodyPr>
          <a:lstStyle/>
          <a:p>
            <a:pPr algn="ctr"/>
            <a:r>
              <a:rPr lang="ru-RU" b="1" dirty="0" smtClean="0">
                <a:solidFill>
                  <a:srgbClr val="C00000"/>
                </a:solidFill>
                <a:latin typeface="Georgia" panose="02040502050405020303" pitchFamily="18" charset="0"/>
              </a:rPr>
              <a:t>                Задача </a:t>
            </a:r>
            <a:r>
              <a:rPr lang="ru-RU" b="1" dirty="0">
                <a:solidFill>
                  <a:srgbClr val="C00000"/>
                </a:solidFill>
                <a:latin typeface="Georgia" panose="02040502050405020303" pitchFamily="18" charset="0"/>
              </a:rPr>
              <a:t>родителей — следить за его рассуждениями и </a:t>
            </a:r>
            <a:r>
              <a:rPr lang="ru-RU" b="1" dirty="0" smtClean="0">
                <a:solidFill>
                  <a:srgbClr val="C00000"/>
                </a:solidFill>
                <a:latin typeface="Georgia" panose="02040502050405020303" pitchFamily="18" charset="0"/>
              </a:rPr>
              <a:t>   </a:t>
            </a:r>
          </a:p>
          <a:p>
            <a:pPr algn="ctr"/>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направлять </a:t>
            </a:r>
            <a:r>
              <a:rPr lang="ru-RU" b="1" dirty="0">
                <a:solidFill>
                  <a:srgbClr val="C00000"/>
                </a:solidFill>
                <a:latin typeface="Georgia" panose="02040502050405020303" pitchFamily="18" charset="0"/>
              </a:rPr>
              <a:t>в нужное русло наводящими вопросами</a:t>
            </a:r>
            <a:r>
              <a:rPr lang="ru-RU" b="1" dirty="0" smtClean="0">
                <a:solidFill>
                  <a:srgbClr val="C00000"/>
                </a:solidFill>
                <a:latin typeface="Georgia" panose="02040502050405020303" pitchFamily="18" charset="0"/>
              </a:rPr>
              <a:t>.</a:t>
            </a:r>
          </a:p>
          <a:p>
            <a:pPr algn="just"/>
            <a:endParaRPr lang="ru-RU" dirty="0"/>
          </a:p>
          <a:p>
            <a:pPr algn="just"/>
            <a:r>
              <a:rPr lang="ru-RU" b="1" dirty="0" smtClean="0">
                <a:solidFill>
                  <a:srgbClr val="0070C0"/>
                </a:solidFill>
                <a:latin typeface="Georgia" panose="02040502050405020303" pitchFamily="18" charset="0"/>
              </a:rPr>
              <a:t>   Детские </a:t>
            </a:r>
            <a:r>
              <a:rPr lang="ru-RU" b="1" dirty="0">
                <a:solidFill>
                  <a:srgbClr val="0070C0"/>
                </a:solidFill>
                <a:latin typeface="Georgia" panose="02040502050405020303" pitchFamily="18" charset="0"/>
              </a:rPr>
              <a:t>вопросы удивляют и порой ставят взрослых в тупик. Если ребенок задал такой вопрос — ни в коем случае не «придумывайте» ответ. Ведь ваш ребенок вам безоговорочно верит и может попасть в неловкую ситуацию. Представьте себе: ваш ребенок рассказывает друзьям то, что он теперь знает из ваших уст, а это оказывается неправдой. Если вы сами не знаете ответа на заданный ребёнком вопрос, покажите свою заинтересованность, желание самому разобраться в этом. Будьте сами любознательными, ведь дети во всём подражают родителям. Хорошо сразу взять в руки соответствующую книгу и постараться найти при ребёнке ответ на интересующий его вопрос. Ни в коем случае не надо отвечать на вопросы детей в насмешливой форме, отговариваться какой-нибудь бессмыслицей. Это может обидеть ребенка, и он в дальнейшем будет стесняться, что-либо спросить.</a:t>
            </a:r>
          </a:p>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pic>
        <p:nvPicPr>
          <p:cNvPr id="10245" name="Picture 5" descr="https://master-skinali.ru/upload/resize_cache/iblock/58f/1920_537_1d8b887f545e26c78f2f5dc5db89cc2cd/58fafeda91e4da5cbdc98507194ed4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45224"/>
            <a:ext cx="9143999"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39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22" y="-7336"/>
            <a:ext cx="9143999" cy="68653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11560" y="592770"/>
            <a:ext cx="8064896" cy="4801314"/>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Многие </a:t>
            </a:r>
            <a:r>
              <a:rPr lang="ru-RU" b="1" dirty="0">
                <a:solidFill>
                  <a:srgbClr val="0070C0"/>
                </a:solidFill>
                <a:latin typeface="Georgia" panose="02040502050405020303" pitchFamily="18" charset="0"/>
              </a:rPr>
              <a:t>родители иногда сердятся, что дети задают так много вопросов, но ведь надо радоваться. Потому что это говорит о том, что ребенок развивается нормально. Если же такой этап, начиная с трех до пяти лет, малыш пропускает, то стоит задуматься над причиной. Специалисты-психологи считают, что причин как минимум три: задержка развития речи, эмоциональные проблемы, отставание в когнитивном развитии.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   Любознательный </a:t>
            </a:r>
            <a:r>
              <a:rPr lang="ru-RU" b="1" dirty="0">
                <a:solidFill>
                  <a:srgbClr val="0070C0"/>
                </a:solidFill>
                <a:latin typeface="Georgia" panose="02040502050405020303" pitchFamily="18" charset="0"/>
              </a:rPr>
              <a:t>и активный ребенок, который развивается нормально, должен задавать вопросы родителям. И что немаловажно, он должен получать на них рассудительные ответы. Тем самым вы сможете показать малышу, что вы его любите, слушаете и считаете его вопросы важными.</a:t>
            </a:r>
          </a:p>
          <a:p>
            <a:pPr algn="just"/>
            <a:r>
              <a:rPr lang="ru-RU" b="1" dirty="0" smtClean="0">
                <a:solidFill>
                  <a:srgbClr val="0070C0"/>
                </a:solidFill>
                <a:latin typeface="Georgia" panose="02040502050405020303" pitchFamily="18" charset="0"/>
              </a:rPr>
              <a:t>   </a:t>
            </a:r>
            <a:r>
              <a:rPr lang="ru-RU" b="1" dirty="0" smtClean="0">
                <a:solidFill>
                  <a:srgbClr val="C00000"/>
                </a:solidFill>
                <a:latin typeface="Georgia" panose="02040502050405020303" pitchFamily="18" charset="0"/>
              </a:rPr>
              <a:t>Помните</a:t>
            </a:r>
            <a:r>
              <a:rPr lang="ru-RU" b="1" dirty="0">
                <a:solidFill>
                  <a:srgbClr val="C00000"/>
                </a:solidFill>
                <a:latin typeface="Georgia" panose="02040502050405020303" pitchFamily="18" charset="0"/>
              </a:rPr>
              <a:t>, что возраст почемучек – важный этап в развитии ребенка. И какое этот этап окажет влияние на малыша, зависит от родителей.</a:t>
            </a:r>
          </a:p>
          <a:p>
            <a:pPr algn="just"/>
            <a:endParaRPr lang="ru-RU" b="1" dirty="0" smtClean="0">
              <a:solidFill>
                <a:srgbClr val="0070C0"/>
              </a:solidFill>
              <a:latin typeface="Georgia" panose="02040502050405020303" pitchFamily="18" charset="0"/>
            </a:endParaRP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244917"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pic>
        <p:nvPicPr>
          <p:cNvPr id="11266" name="Picture 2" descr="http://gifok.net/images/2015/10/14/Spring-flowers_0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9200"/>
            <a:ext cx="9110077" cy="162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276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22" y="-7336"/>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610"/>
            <a:ext cx="1457554" cy="134059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23528" y="360212"/>
            <a:ext cx="8496944" cy="6186309"/>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r>
              <a:rPr lang="ru-RU" sz="1400" b="1" u="sng" dirty="0" smtClean="0">
                <a:solidFill>
                  <a:srgbClr val="C00000"/>
                </a:solidFill>
                <a:latin typeface="Georgia" panose="02040502050405020303" pitchFamily="18" charset="0"/>
              </a:rPr>
              <a:t>Памятка </a:t>
            </a:r>
            <a:r>
              <a:rPr lang="ru-RU" sz="1400" b="1" u="sng" dirty="0">
                <a:solidFill>
                  <a:srgbClr val="C00000"/>
                </a:solidFill>
                <a:latin typeface="Georgia" panose="02040502050405020303" pitchFamily="18" charset="0"/>
              </a:rPr>
              <a:t>для </a:t>
            </a:r>
            <a:r>
              <a:rPr lang="ru-RU" sz="1400" b="1" u="sng" dirty="0" smtClean="0">
                <a:solidFill>
                  <a:srgbClr val="C00000"/>
                </a:solidFill>
                <a:latin typeface="Georgia" panose="02040502050405020303" pitchFamily="18" charset="0"/>
              </a:rPr>
              <a:t>родителей – «</a:t>
            </a:r>
            <a:r>
              <a:rPr lang="ru-RU" b="1" u="sng" dirty="0" smtClean="0">
                <a:solidFill>
                  <a:srgbClr val="C00000"/>
                </a:solidFill>
                <a:latin typeface="Georgia" panose="02040502050405020303" pitchFamily="18" charset="0"/>
              </a:rPr>
              <a:t>Родитель </a:t>
            </a:r>
            <a:r>
              <a:rPr lang="ru-RU" b="1" u="sng" dirty="0">
                <a:solidFill>
                  <a:srgbClr val="C00000"/>
                </a:solidFill>
                <a:latin typeface="Georgia" panose="02040502050405020303" pitchFamily="18" charset="0"/>
              </a:rPr>
              <a:t>– пример для </a:t>
            </a:r>
            <a:r>
              <a:rPr lang="ru-RU" b="1" u="sng" dirty="0" smtClean="0">
                <a:solidFill>
                  <a:srgbClr val="C00000"/>
                </a:solidFill>
                <a:latin typeface="Georgia" panose="02040502050405020303" pitchFamily="18" charset="0"/>
              </a:rPr>
              <a:t>подражания»</a:t>
            </a:r>
          </a:p>
          <a:p>
            <a:pPr algn="just"/>
            <a:endParaRPr lang="ru-RU" sz="800" b="1" u="sng" dirty="0">
              <a:solidFill>
                <a:srgbClr val="C00000"/>
              </a:solidFill>
              <a:latin typeface="Georgia" panose="02040502050405020303" pitchFamily="18" charset="0"/>
            </a:endParaRPr>
          </a:p>
          <a:p>
            <a:pPr algn="just"/>
            <a:r>
              <a:rPr lang="ru-RU" b="1" dirty="0" smtClean="0">
                <a:solidFill>
                  <a:srgbClr val="0070C0"/>
                </a:solidFill>
                <a:latin typeface="Georgia" panose="02040502050405020303" pitchFamily="18" charset="0"/>
              </a:rPr>
              <a:t>                 • </a:t>
            </a:r>
            <a:r>
              <a:rPr lang="ru-RU" b="1" dirty="0">
                <a:solidFill>
                  <a:srgbClr val="0070C0"/>
                </a:solidFill>
                <a:latin typeface="Georgia" panose="02040502050405020303" pitchFamily="18" charset="0"/>
              </a:rPr>
              <a:t>Поддерживать высокую общую самооценку личности </a:t>
            </a:r>
            <a:endParaRPr lang="ru-RU" b="1" dirty="0" smtClean="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ребенка </a:t>
            </a:r>
            <a:r>
              <a:rPr lang="ru-RU" b="1" dirty="0">
                <a:solidFill>
                  <a:srgbClr val="0070C0"/>
                </a:solidFill>
                <a:latin typeface="Georgia" panose="02040502050405020303" pitchFamily="18" charset="0"/>
              </a:rPr>
              <a:t>(«Я – хороший! </a:t>
            </a:r>
            <a:r>
              <a:rPr lang="ru-RU" b="1" dirty="0" smtClean="0">
                <a:solidFill>
                  <a:srgbClr val="0070C0"/>
                </a:solidFill>
                <a:latin typeface="Georgia" panose="02040502050405020303" pitchFamily="18" charset="0"/>
              </a:rPr>
              <a:t>»).</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Отвечать на все вопросы детей полно и </a:t>
            </a:r>
            <a:r>
              <a:rPr lang="ru-RU" b="1" dirty="0" smtClean="0">
                <a:solidFill>
                  <a:srgbClr val="0070C0"/>
                </a:solidFill>
                <a:latin typeface="Georgia" panose="02040502050405020303" pitchFamily="18" charset="0"/>
              </a:rPr>
              <a:t>доступно.</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Воспитывать интерес, внимание и доброжелательное отношение к </a:t>
            </a:r>
            <a:r>
              <a:rPr lang="ru-RU" b="1" dirty="0" smtClean="0">
                <a:solidFill>
                  <a:srgbClr val="0070C0"/>
                </a:solidFill>
                <a:latin typeface="Georgia" panose="02040502050405020303" pitchFamily="18" charset="0"/>
              </a:rPr>
              <a:t>окружающим.</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Побуждать детей открыто и искренне выражать свои </a:t>
            </a:r>
            <a:r>
              <a:rPr lang="ru-RU" b="1" dirty="0" smtClean="0">
                <a:solidFill>
                  <a:srgbClr val="0070C0"/>
                </a:solidFill>
                <a:latin typeface="Georgia" panose="02040502050405020303" pitchFamily="18" charset="0"/>
              </a:rPr>
              <a:t>чувства.</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Объяснять детям на доступном им языке моральные нормы и правила </a:t>
            </a:r>
            <a:r>
              <a:rPr lang="ru-RU" b="1" dirty="0" smtClean="0">
                <a:solidFill>
                  <a:srgbClr val="0070C0"/>
                </a:solidFill>
                <a:latin typeface="Georgia" panose="02040502050405020303" pitchFamily="18" charset="0"/>
              </a:rPr>
              <a:t>поведения.</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Читать различную литературу, учить </a:t>
            </a:r>
            <a:r>
              <a:rPr lang="ru-RU" b="1" dirty="0" smtClean="0">
                <a:solidFill>
                  <a:srgbClr val="0070C0"/>
                </a:solidFill>
                <a:latin typeface="Georgia" panose="02040502050405020303" pitchFamily="18" charset="0"/>
              </a:rPr>
              <a:t>стихи.</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Хвалить за проявления самостоятельности, </a:t>
            </a:r>
            <a:r>
              <a:rPr lang="ru-RU" b="1" dirty="0" smtClean="0">
                <a:solidFill>
                  <a:srgbClr val="0070C0"/>
                </a:solidFill>
                <a:latin typeface="Georgia" panose="02040502050405020303" pitchFamily="18" charset="0"/>
              </a:rPr>
              <a:t>инициативы.</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Рассматривать и сравнивать различные предметы, выделяя их признаки и </a:t>
            </a:r>
            <a:r>
              <a:rPr lang="ru-RU" b="1" dirty="0" smtClean="0">
                <a:solidFill>
                  <a:srgbClr val="0070C0"/>
                </a:solidFill>
                <a:latin typeface="Georgia" panose="02040502050405020303" pitchFamily="18" charset="0"/>
              </a:rPr>
              <a:t>свойства.</a:t>
            </a:r>
            <a:endParaRPr lang="ru-RU" b="1" dirty="0">
              <a:solidFill>
                <a:srgbClr val="0070C0"/>
              </a:solidFill>
              <a:latin typeface="Georgia" panose="02040502050405020303" pitchFamily="18" charset="0"/>
            </a:endParaRPr>
          </a:p>
          <a:p>
            <a:pPr algn="just"/>
            <a:r>
              <a:rPr lang="ru-RU" b="1" u="sng" dirty="0">
                <a:solidFill>
                  <a:srgbClr val="0070C0"/>
                </a:solidFill>
                <a:latin typeface="Georgia" panose="02040502050405020303" pitchFamily="18" charset="0"/>
              </a:rPr>
              <a:t>Нельзя!</a:t>
            </a:r>
          </a:p>
          <a:p>
            <a:pPr algn="just"/>
            <a:r>
              <a:rPr lang="ru-RU" b="1" dirty="0">
                <a:solidFill>
                  <a:srgbClr val="0070C0"/>
                </a:solidFill>
                <a:latin typeface="Georgia" panose="02040502050405020303" pitchFamily="18" charset="0"/>
              </a:rPr>
              <a:t>• Давать резкие негативные оценки личности ребенка (ты – плохой</a:t>
            </a:r>
            <a:r>
              <a:rPr lang="ru-RU" b="1" dirty="0" smtClean="0">
                <a:solidFill>
                  <a:srgbClr val="0070C0"/>
                </a:solidFill>
                <a:latin typeface="Georgia" panose="02040502050405020303" pitchFamily="18" charset="0"/>
              </a:rPr>
              <a:t>).</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Отдалять от себя </a:t>
            </a:r>
            <a:r>
              <a:rPr lang="ru-RU" b="1" dirty="0" smtClean="0">
                <a:solidFill>
                  <a:srgbClr val="0070C0"/>
                </a:solidFill>
                <a:latin typeface="Georgia" panose="02040502050405020303" pitchFamily="18" charset="0"/>
              </a:rPr>
              <a:t>ребенка.</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Игнорировать инициативу ребенка, когда он показывает </a:t>
            </a:r>
            <a:r>
              <a:rPr lang="ru-RU" b="1">
                <a:solidFill>
                  <a:srgbClr val="0070C0"/>
                </a:solidFill>
                <a:latin typeface="Georgia" panose="02040502050405020303" pitchFamily="18" charset="0"/>
              </a:rPr>
              <a:t>собственные </a:t>
            </a:r>
            <a:r>
              <a:rPr lang="ru-RU" b="1" smtClean="0">
                <a:solidFill>
                  <a:srgbClr val="0070C0"/>
                </a:solidFill>
                <a:latin typeface="Georgia" panose="02040502050405020303" pitchFamily="18" charset="0"/>
              </a:rPr>
              <a:t>достижения.</a:t>
            </a:r>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Оставлять вопросы детей без ответа.</a:t>
            </a:r>
          </a:p>
          <a:p>
            <a:pPr algn="just"/>
            <a:endParaRPr lang="ru-RU" b="1" dirty="0" smtClean="0">
              <a:solidFill>
                <a:srgbClr val="0070C0"/>
              </a:solidFill>
              <a:latin typeface="Georgia" panose="02040502050405020303" pitchFamily="18" charset="0"/>
            </a:endParaRP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28576"/>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244917"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pic>
        <p:nvPicPr>
          <p:cNvPr id="12290" name="Picture 2" descr="http://www.playcast.ru/uploads/2014/06/24/90275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5949280"/>
            <a:ext cx="5184576" cy="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113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64399"/>
            <a:ext cx="2817024" cy="259098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39552" y="412839"/>
            <a:ext cx="7920880" cy="6186309"/>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r>
              <a:rPr lang="ru-RU" b="1" dirty="0" smtClean="0">
                <a:solidFill>
                  <a:srgbClr val="C00000"/>
                </a:solidFill>
                <a:latin typeface="Georgia" panose="02040502050405020303" pitchFamily="18" charset="0"/>
              </a:rPr>
              <a:t>Ох </a:t>
            </a:r>
            <a:r>
              <a:rPr lang="ru-RU" b="1" dirty="0">
                <a:solidFill>
                  <a:srgbClr val="C00000"/>
                </a:solidFill>
                <a:latin typeface="Georgia" panose="02040502050405020303" pitchFamily="18" charset="0"/>
              </a:rPr>
              <a:t>уж эти бесконечные вопросы. </a:t>
            </a:r>
            <a:r>
              <a:rPr lang="ru-RU" b="1" dirty="0" smtClean="0">
                <a:solidFill>
                  <a:srgbClr val="C00000"/>
                </a:solidFill>
                <a:latin typeface="Georgia" panose="02040502050405020303" pitchFamily="18" charset="0"/>
              </a:rPr>
              <a:t>       </a:t>
            </a:r>
          </a:p>
          <a:p>
            <a:pPr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Маленькие </a:t>
            </a:r>
            <a:r>
              <a:rPr lang="ru-RU" b="1" dirty="0">
                <a:solidFill>
                  <a:srgbClr val="C00000"/>
                </a:solidFill>
                <a:latin typeface="Georgia" panose="02040502050405020303" pitchFamily="18" charset="0"/>
              </a:rPr>
              <a:t>дети всегда испытывают </a:t>
            </a:r>
            <a:r>
              <a:rPr lang="ru-RU" b="1" dirty="0" smtClean="0">
                <a:solidFill>
                  <a:srgbClr val="C00000"/>
                </a:solidFill>
                <a:latin typeface="Georgia" panose="02040502050405020303" pitchFamily="18" charset="0"/>
              </a:rPr>
              <a:t> </a:t>
            </a:r>
          </a:p>
          <a:p>
            <a:pPr algn="just"/>
            <a:r>
              <a:rPr lang="ru-RU" b="1" dirty="0">
                <a:solidFill>
                  <a:srgbClr val="C00000"/>
                </a:solidFill>
                <a:latin typeface="Georgia" panose="02040502050405020303" pitchFamily="18" charset="0"/>
              </a:rPr>
              <a:t> </a:t>
            </a:r>
            <a:r>
              <a:rPr lang="ru-RU" b="1" dirty="0" smtClean="0">
                <a:solidFill>
                  <a:srgbClr val="C00000"/>
                </a:solidFill>
                <a:latin typeface="Georgia" panose="02040502050405020303" pitchFamily="18" charset="0"/>
              </a:rPr>
              <a:t>                                      интерес </a:t>
            </a:r>
            <a:r>
              <a:rPr lang="ru-RU" b="1" dirty="0">
                <a:solidFill>
                  <a:srgbClr val="C00000"/>
                </a:solidFill>
                <a:latin typeface="Georgia" panose="02040502050405020303" pitchFamily="18" charset="0"/>
              </a:rPr>
              <a:t>к окружающему миру. </a:t>
            </a:r>
            <a:r>
              <a:rPr lang="ru-RU" b="1" dirty="0" smtClean="0">
                <a:solidFill>
                  <a:srgbClr val="0070C0"/>
                </a:solidFill>
                <a:latin typeface="Georgia" panose="02040502050405020303" pitchFamily="18" charset="0"/>
              </a:rPr>
              <a:t>Только </a:t>
            </a:r>
            <a:r>
              <a:rPr lang="ru-RU" b="1" dirty="0">
                <a:solidFill>
                  <a:srgbClr val="0070C0"/>
                </a:solidFill>
                <a:latin typeface="Georgia" panose="02040502050405020303" pitchFamily="18" charset="0"/>
              </a:rPr>
              <a:t>до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года</a:t>
            </a:r>
            <a:r>
              <a:rPr lang="ru-RU" b="1" dirty="0">
                <a:solidFill>
                  <a:srgbClr val="0070C0"/>
                </a:solidFill>
                <a:latin typeface="Georgia" panose="02040502050405020303" pitchFamily="18" charset="0"/>
              </a:rPr>
              <a:t>, например, это проявляется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облизыванием </a:t>
            </a:r>
            <a:r>
              <a:rPr lang="ru-RU" b="1" dirty="0">
                <a:solidFill>
                  <a:srgbClr val="0070C0"/>
                </a:solidFill>
                <a:latin typeface="Georgia" panose="02040502050405020303" pitchFamily="18" charset="0"/>
              </a:rPr>
              <a:t>предметов, ощупыванием </a:t>
            </a:r>
            <a:endParaRPr lang="ru-RU" b="1" dirty="0" smtClean="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различных </a:t>
            </a:r>
            <a:r>
              <a:rPr lang="ru-RU" b="1" dirty="0">
                <a:solidFill>
                  <a:srgbClr val="0070C0"/>
                </a:solidFill>
                <a:latin typeface="Georgia" panose="02040502050405020303" pitchFamily="18" charset="0"/>
              </a:rPr>
              <a:t>фактур. А в три года, когда </a:t>
            </a:r>
            <a:endParaRPr lang="ru-RU" b="1" dirty="0" smtClean="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ребенок </a:t>
            </a:r>
            <a:r>
              <a:rPr lang="ru-RU" b="1" dirty="0">
                <a:solidFill>
                  <a:srgbClr val="0070C0"/>
                </a:solidFill>
                <a:latin typeface="Georgia" panose="02040502050405020303" pitchFamily="18" charset="0"/>
              </a:rPr>
              <a:t>уже умеет разговаривать, пусть и не всегда складно и хорошо, малыш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уже </a:t>
            </a:r>
            <a:r>
              <a:rPr lang="ru-RU" b="1" dirty="0">
                <a:solidFill>
                  <a:srgbClr val="0070C0"/>
                </a:solidFill>
                <a:latin typeface="Georgia" panose="02040502050405020303" pitchFamily="18" charset="0"/>
              </a:rPr>
              <a:t>начинает проявлять интерес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к </a:t>
            </a:r>
            <a:r>
              <a:rPr lang="ru-RU" b="1" dirty="0">
                <a:solidFill>
                  <a:srgbClr val="0070C0"/>
                </a:solidFill>
                <a:latin typeface="Georgia" panose="02040502050405020303" pitchFamily="18" charset="0"/>
              </a:rPr>
              <a:t>окружающим предметам,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задавая </a:t>
            </a:r>
            <a:r>
              <a:rPr lang="ru-RU" b="1" dirty="0">
                <a:solidFill>
                  <a:srgbClr val="0070C0"/>
                </a:solidFill>
                <a:latin typeface="Georgia" panose="02040502050405020303" pitchFamily="18" charset="0"/>
              </a:rPr>
              <a:t>интересные вопросы.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Наверно</a:t>
            </a:r>
            <a:r>
              <a:rPr lang="ru-RU" b="1" dirty="0">
                <a:solidFill>
                  <a:srgbClr val="0070C0"/>
                </a:solidFill>
                <a:latin typeface="Georgia" panose="02040502050405020303" pitchFamily="18" charset="0"/>
              </a:rPr>
              <a:t>, каждый родитель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мечтает</a:t>
            </a:r>
            <a:r>
              <a:rPr lang="ru-RU" b="1" dirty="0">
                <a:solidFill>
                  <a:srgbClr val="0070C0"/>
                </a:solidFill>
                <a:latin typeface="Georgia" panose="02040502050405020303" pitchFamily="18" charset="0"/>
              </a:rPr>
              <a:t>, чтобы малыш быстрее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начал </a:t>
            </a:r>
            <a:r>
              <a:rPr lang="ru-RU" b="1" dirty="0">
                <a:solidFill>
                  <a:srgbClr val="0070C0"/>
                </a:solidFill>
                <a:latin typeface="Georgia" panose="02040502050405020303" pitchFamily="18" charset="0"/>
              </a:rPr>
              <a:t>разговаривать, но когда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ежедневные </a:t>
            </a:r>
            <a:r>
              <a:rPr lang="ru-RU" b="1" dirty="0">
                <a:solidFill>
                  <a:srgbClr val="0070C0"/>
                </a:solidFill>
                <a:latin typeface="Georgia" panose="02040502050405020303" pitchFamily="18" charset="0"/>
              </a:rPr>
              <a:t>«зачем» и «почему»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произносятся </a:t>
            </a:r>
            <a:r>
              <a:rPr lang="ru-RU" b="1" dirty="0">
                <a:solidFill>
                  <a:srgbClr val="0070C0"/>
                </a:solidFill>
                <a:latin typeface="Georgia" panose="02040502050405020303" pitchFamily="18" charset="0"/>
              </a:rPr>
              <a:t>по сто раз в сутки,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родителям </a:t>
            </a:r>
            <a:r>
              <a:rPr lang="ru-RU" b="1" dirty="0">
                <a:solidFill>
                  <a:srgbClr val="0070C0"/>
                </a:solidFill>
                <a:latin typeface="Georgia" panose="02040502050405020303" pitchFamily="18" charset="0"/>
              </a:rPr>
              <a:t>становится не до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радости </a:t>
            </a:r>
            <a:r>
              <a:rPr lang="ru-RU" b="1" dirty="0">
                <a:solidFill>
                  <a:srgbClr val="0070C0"/>
                </a:solidFill>
                <a:latin typeface="Georgia" panose="02040502050405020303" pitchFamily="18" charset="0"/>
              </a:rPr>
              <a:t>– впору хвататься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за </a:t>
            </a:r>
            <a:r>
              <a:rPr lang="ru-RU" b="1" dirty="0">
                <a:solidFill>
                  <a:srgbClr val="0070C0"/>
                </a:solidFill>
                <a:latin typeface="Georgia" panose="02040502050405020303" pitchFamily="18" charset="0"/>
              </a:rPr>
              <a:t>голову. Но в этом нет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ничего </a:t>
            </a:r>
            <a:r>
              <a:rPr lang="ru-RU" b="1" dirty="0">
                <a:solidFill>
                  <a:srgbClr val="0070C0"/>
                </a:solidFill>
                <a:latin typeface="Georgia" panose="02040502050405020303" pitchFamily="18" charset="0"/>
              </a:rPr>
              <a:t>удивительного.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Просто </a:t>
            </a:r>
            <a:r>
              <a:rPr lang="ru-RU" b="1" dirty="0">
                <a:solidFill>
                  <a:srgbClr val="0070C0"/>
                </a:solidFill>
                <a:latin typeface="Georgia" panose="02040502050405020303" pitchFamily="18" charset="0"/>
              </a:rPr>
              <a:t>у ребенка наступил </a:t>
            </a:r>
            <a:endParaRPr lang="ru-RU" b="1" dirty="0" smtClean="0">
              <a:solidFill>
                <a:srgbClr val="0070C0"/>
              </a:solidFill>
              <a:latin typeface="Georgia" panose="02040502050405020303" pitchFamily="18" charset="0"/>
            </a:endParaRPr>
          </a:p>
          <a:p>
            <a:pPr algn="just"/>
            <a:r>
              <a:rPr lang="ru-RU" b="1" dirty="0" smtClean="0">
                <a:solidFill>
                  <a:srgbClr val="0070C0"/>
                </a:solidFill>
                <a:latin typeface="Georgia" panose="02040502050405020303" pitchFamily="18" charset="0"/>
              </a:rPr>
              <a:t>новый </a:t>
            </a:r>
            <a:r>
              <a:rPr lang="ru-RU" b="1" dirty="0">
                <a:solidFill>
                  <a:srgbClr val="0070C0"/>
                </a:solidFill>
                <a:latin typeface="Georgia" panose="02040502050405020303" pitchFamily="18" charset="0"/>
              </a:rPr>
              <a:t>этап в развитии</a:t>
            </a:r>
            <a:r>
              <a:rPr lang="ru-RU" b="1" i="1" dirty="0">
                <a:solidFill>
                  <a:srgbClr val="0070C0"/>
                </a:solidFill>
                <a:latin typeface="Georgia" panose="02040502050405020303" pitchFamily="18" charset="0"/>
              </a:rPr>
              <a:t>.</a:t>
            </a:r>
            <a:endParaRPr lang="ru-RU" b="1" dirty="0">
              <a:solidFill>
                <a:srgbClr val="0070C0"/>
              </a:solidFill>
              <a:latin typeface="Georgia" panose="02040502050405020303" pitchFamily="18" charset="0"/>
            </a:endParaRPr>
          </a:p>
        </p:txBody>
      </p:sp>
      <p:pic>
        <p:nvPicPr>
          <p:cNvPr id="2062" name="Picture 14" descr="https://gallery.yopriceville.com/var/albums/Free-Clipart-Pictures/Grass-Grounds-Coverings-PNG-Clipart/Cute_Grass_and_Flowers_PNG_Clipart.png?m=14342767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5157193"/>
            <a:ext cx="3384376" cy="170080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189131.selcdn.ru/leonardo/uploadsForSiteId/128491/texteditor/70526385-50dd-42a1-8cd5-4a5d6a70244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242" y="2492897"/>
            <a:ext cx="4129552" cy="37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357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18" y="83459"/>
            <a:ext cx="1745886" cy="160579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5386090"/>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Возраст </a:t>
            </a:r>
            <a:r>
              <a:rPr lang="ru-RU" sz="2400" b="1" i="1" dirty="0">
                <a:solidFill>
                  <a:srgbClr val="C00000"/>
                </a:solidFill>
                <a:latin typeface="Georgia" panose="02040502050405020303" pitchFamily="18" charset="0"/>
              </a:rPr>
              <a:t>почемучек – это примерно с трех лет до пяти</a:t>
            </a:r>
            <a:r>
              <a:rPr lang="ru-RU" sz="2400" b="1" dirty="0" smtClean="0">
                <a:solidFill>
                  <a:srgbClr val="C00000"/>
                </a:solidFill>
                <a:latin typeface="Georgia" panose="02040502050405020303" pitchFamily="18" charset="0"/>
              </a:rPr>
              <a:t>.</a:t>
            </a:r>
          </a:p>
          <a:p>
            <a:pPr algn="just"/>
            <a:endParaRPr lang="ru-RU" b="1" dirty="0">
              <a:solidFill>
                <a:srgbClr val="0070C0"/>
              </a:solidFill>
              <a:latin typeface="Georgia" panose="02040502050405020303" pitchFamily="18" charset="0"/>
            </a:endParaRPr>
          </a:p>
          <a:p>
            <a:pPr algn="just"/>
            <a:r>
              <a:rPr lang="ru-RU" b="1" dirty="0">
                <a:solidFill>
                  <a:srgbClr val="0070C0"/>
                </a:solidFill>
                <a:latin typeface="Georgia" panose="02040502050405020303" pitchFamily="18" charset="0"/>
              </a:rPr>
              <a:t>     Сначала родители очень радуются, что их малыш начал задавать вопросы. Стараются отвечать, удовлетворяя интерес ребенка. Но со временем, услышав один и тот же вопрос в сотый раз, начинают раздражаться. Однако родителям стоит понять, что малыш должен получить ответ на свой вопрос независимо от того, сколько раз он его задал. Да, часто бывает, что малыш, получив ответ, через час снова приходит с тем же вопросом. Не сердитесь, просто ребенку необходимо знать, что все осталось неизменным. Ребенок трех лет только познает окружающий мир, слишком многое для него пока загадочно и непонятно. Поэтому маленькие дети очень дорожать теми небольшими частичками знаний, которые они смогли освоить. Малыш задает вопрос снова и снова, чтобы убедиться: да, я все понял правильно, и этот кусочек мира я уже знаю.</a:t>
            </a:r>
          </a:p>
        </p:txBody>
      </p:sp>
      <p:pic>
        <p:nvPicPr>
          <p:cNvPr id="3076" name="Picture 4" descr="https://avatars.mds.yandex.net/get-pdb/1769690/d3653efd-87bf-4427-88c9-d7da4f46d27b/s1200"/>
          <p:cNvPicPr>
            <a:picLocks noChangeAspect="1" noChangeArrowheads="1"/>
          </p:cNvPicPr>
          <p:nvPr/>
        </p:nvPicPr>
        <p:blipFill rotWithShape="1">
          <a:blip r:embed="rId4">
            <a:extLst>
              <a:ext uri="{28A0092B-C50C-407E-A947-70E740481C1C}">
                <a14:useLocalDpi xmlns:a14="http://schemas.microsoft.com/office/drawing/2010/main" val="0"/>
              </a:ext>
            </a:extLst>
          </a:blip>
          <a:srcRect t="46770" b="1"/>
          <a:stretch/>
        </p:blipFill>
        <p:spPr bwMode="auto">
          <a:xfrm>
            <a:off x="1" y="5529943"/>
            <a:ext cx="9144000" cy="133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36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535531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От </a:t>
            </a:r>
            <a:r>
              <a:rPr lang="ru-RU" b="1" dirty="0">
                <a:solidFill>
                  <a:srgbClr val="0070C0"/>
                </a:solidFill>
                <a:latin typeface="Georgia" panose="02040502050405020303" pitchFamily="18" charset="0"/>
              </a:rPr>
              <a:t>того как именно вы будете отвечать ребенку на его вопросы, будет в какой-то степени зависеть формирование личности крохи. Поэтому не недооценивайте важность вашего ответа. Ведь для ребенка вы авторитет и, отвечая на вопросы, вы показываете малышу, что вы его внимательно слушаете. Ведь вопросы, которые задает ребенок, для него самого считаются самыми важными. </a:t>
            </a:r>
          </a:p>
          <a:p>
            <a:pPr algn="just"/>
            <a:r>
              <a:rPr lang="ru-RU" b="1" dirty="0" smtClean="0">
                <a:solidFill>
                  <a:srgbClr val="0070C0"/>
                </a:solidFill>
                <a:latin typeface="Georgia" panose="02040502050405020303" pitchFamily="18" charset="0"/>
              </a:rPr>
              <a:t>   Прежде </a:t>
            </a:r>
            <a:r>
              <a:rPr lang="ru-RU" b="1" dirty="0">
                <a:solidFill>
                  <a:srgbClr val="0070C0"/>
                </a:solidFill>
                <a:latin typeface="Georgia" panose="02040502050405020303" pitchFamily="18" charset="0"/>
              </a:rPr>
              <a:t>чем ответить на вопрос ребенка, надо его внимательно выслушать, понять, что его интересует. Если говорить: «Подрастешь – узнаешь» - значит удерживать его в стремлении к знаниям. Надо стараться отвечать так, чтобы ребенку было понятно и интересно, ответ должен не просто обогатить ребенка новыми знаниями, но и побудить его к дальнейшим размышлениям. Давайте детям краткие и доступные их пониманию ответы, избегайте при этом сложных слов, книжных оборотов речи. Если Вам сложно что-то перевести с «взрослого» языка на «детский», подберите несколько хороших энциклопедий для самых </a:t>
            </a:r>
            <a:r>
              <a:rPr lang="ru-RU" b="1" dirty="0" smtClean="0">
                <a:solidFill>
                  <a:srgbClr val="0070C0"/>
                </a:solidFill>
                <a:latin typeface="Georgia" panose="02040502050405020303" pitchFamily="18" charset="0"/>
              </a:rPr>
              <a:t>маленьких </a:t>
            </a:r>
            <a:r>
              <a:rPr lang="ru-RU" b="1" dirty="0">
                <a:solidFill>
                  <a:srgbClr val="0070C0"/>
                </a:solidFill>
                <a:latin typeface="Georgia" panose="02040502050405020303" pitchFamily="18" charset="0"/>
              </a:rPr>
              <a:t>с понятными картинками и доступными детскому пониманию текстами.</a:t>
            </a:r>
          </a:p>
        </p:txBody>
      </p:sp>
      <p:pic>
        <p:nvPicPr>
          <p:cNvPr id="4098" name="Picture 2" descr="https://i.pinimg.com/originals/64/7b/ab/647bab3d51cb4036520251fb4e47c83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73216"/>
            <a:ext cx="9144000" cy="149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39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5015"/>
            <a:ext cx="1745886" cy="160579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19"/>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В </a:t>
            </a:r>
            <a:r>
              <a:rPr lang="ru-RU" b="1" dirty="0">
                <a:solidFill>
                  <a:srgbClr val="0070C0"/>
                </a:solidFill>
                <a:latin typeface="Georgia" panose="02040502050405020303" pitchFamily="18" charset="0"/>
              </a:rPr>
              <a:t>3 – 4 года дети задают вопросы, которые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начинаются </a:t>
            </a:r>
            <a:r>
              <a:rPr lang="ru-RU" b="1" dirty="0">
                <a:solidFill>
                  <a:srgbClr val="0070C0"/>
                </a:solidFill>
                <a:latin typeface="Georgia" panose="02040502050405020303" pitchFamily="18" charset="0"/>
              </a:rPr>
              <a:t>со слов «кто», «что», «какой». В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вопросах </a:t>
            </a:r>
            <a:r>
              <a:rPr lang="ru-RU" b="1" dirty="0">
                <a:solidFill>
                  <a:srgbClr val="0070C0"/>
                </a:solidFill>
                <a:latin typeface="Georgia" panose="02040502050405020303" pitchFamily="18" charset="0"/>
              </a:rPr>
              <a:t>проявляется потребность спрашивать.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Такие </a:t>
            </a:r>
            <a:r>
              <a:rPr lang="ru-RU" b="1" dirty="0">
                <a:solidFill>
                  <a:srgbClr val="0070C0"/>
                </a:solidFill>
                <a:latin typeface="Georgia" panose="02040502050405020303" pitchFamily="18" charset="0"/>
              </a:rPr>
              <a:t>вопросы следуют один за другим, когда</a:t>
            </a:r>
            <a:r>
              <a:rPr lang="ru-RU" b="1" dirty="0" smtClean="0">
                <a:solidFill>
                  <a:srgbClr val="0070C0"/>
                </a:solidFill>
                <a:latin typeface="Georgia" panose="02040502050405020303" pitchFamily="18" charset="0"/>
              </a:rPr>
              <a:t>:</a:t>
            </a:r>
          </a:p>
          <a:p>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ребёнок видит незнакомого человека;</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пытается понять неизвестное явление;</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слышит разговор о чём – то непонятном;</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хочет узнать название нового предмета</a:t>
            </a:r>
            <a:r>
              <a:rPr lang="ru-RU" b="1" dirty="0" smtClean="0">
                <a:solidFill>
                  <a:srgbClr val="0070C0"/>
                </a:solidFill>
                <a:latin typeface="Georgia" panose="02040502050405020303" pitchFamily="18" charset="0"/>
              </a:rPr>
              <a:t>.</a:t>
            </a:r>
          </a:p>
          <a:p>
            <a:pPr algn="just"/>
            <a:r>
              <a:rPr lang="ru-RU" b="1" dirty="0" smtClean="0">
                <a:solidFill>
                  <a:srgbClr val="0070C0"/>
                </a:solidFill>
                <a:latin typeface="Georgia" panose="02040502050405020303" pitchFamily="18" charset="0"/>
              </a:rPr>
              <a:t>   Если </a:t>
            </a:r>
            <a:r>
              <a:rPr lang="ru-RU" b="1" dirty="0">
                <a:solidFill>
                  <a:srgbClr val="0070C0"/>
                </a:solidFill>
                <a:latin typeface="Georgia" panose="02040502050405020303" pitchFamily="18" charset="0"/>
              </a:rPr>
              <a:t>вашему ребёнку </a:t>
            </a:r>
            <a:r>
              <a:rPr lang="ru-RU" b="1" dirty="0" smtClean="0">
                <a:solidFill>
                  <a:srgbClr val="0070C0"/>
                </a:solidFill>
                <a:latin typeface="Georgia" panose="02040502050405020303" pitchFamily="18" charset="0"/>
              </a:rPr>
              <a:t>3 - 4 года, </a:t>
            </a:r>
            <a:r>
              <a:rPr lang="ru-RU" b="1" dirty="0">
                <a:solidFill>
                  <a:srgbClr val="0070C0"/>
                </a:solidFill>
                <a:latin typeface="Georgia" panose="02040502050405020303" pitchFamily="18" charset="0"/>
              </a:rPr>
              <a:t>отвечая на вопрос, нужно назвать предмет и описать его (цвет, форму, величину). Таким ответом вы научите малыша понимать, о ком или о чём вы говорите, замечать особые признаки у каждого окружающего предмета, животного, игрушки, птицы.</a:t>
            </a:r>
          </a:p>
        </p:txBody>
      </p:sp>
      <p:pic>
        <p:nvPicPr>
          <p:cNvPr id="5122" name="Picture 2" descr="https://pixy.org/src/419/419466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3" y="4077072"/>
            <a:ext cx="9123747" cy="278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404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5497"/>
            <a:ext cx="1656184" cy="152328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352930" cy="5632311"/>
          </a:xfrm>
          <a:prstGeom prst="rect">
            <a:avLst/>
          </a:prstGeom>
        </p:spPr>
        <p:txBody>
          <a:bodyPr wrap="square">
            <a:spAutoFit/>
          </a:bodyPr>
          <a:lstStyle/>
          <a:p>
            <a:pPr algn="just"/>
            <a:r>
              <a:rPr lang="ru-RU" b="1" dirty="0" smtClean="0">
                <a:latin typeface="Georgia" panose="02040502050405020303" pitchFamily="18" charset="0"/>
              </a:rPr>
              <a:t>                          </a:t>
            </a:r>
            <a:r>
              <a:rPr lang="ru-RU" b="1" dirty="0" smtClean="0">
                <a:solidFill>
                  <a:srgbClr val="0070C0"/>
                </a:solidFill>
                <a:latin typeface="Georgia" panose="02040502050405020303" pitchFamily="18" charset="0"/>
              </a:rPr>
              <a:t>В </a:t>
            </a:r>
            <a:r>
              <a:rPr lang="ru-RU" b="1" dirty="0">
                <a:solidFill>
                  <a:srgbClr val="0070C0"/>
                </a:solidFill>
                <a:latin typeface="Georgia" panose="02040502050405020303" pitchFamily="18" charset="0"/>
              </a:rPr>
              <a:t>4 – 5 лет дети задают вопросы, которые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начинаются </a:t>
            </a:r>
            <a:r>
              <a:rPr lang="ru-RU" b="1" dirty="0">
                <a:solidFill>
                  <a:srgbClr val="0070C0"/>
                </a:solidFill>
                <a:latin typeface="Georgia" panose="02040502050405020303" pitchFamily="18" charset="0"/>
              </a:rPr>
              <a:t>со </a:t>
            </a:r>
            <a:r>
              <a:rPr lang="ru-RU" b="1" dirty="0" smtClean="0">
                <a:solidFill>
                  <a:srgbClr val="0070C0"/>
                </a:solidFill>
                <a:latin typeface="Georgia" panose="02040502050405020303" pitchFamily="18" charset="0"/>
              </a:rPr>
              <a:t>  слов «</a:t>
            </a:r>
            <a:r>
              <a:rPr lang="ru-RU" b="1" dirty="0">
                <a:solidFill>
                  <a:srgbClr val="0070C0"/>
                </a:solidFill>
                <a:latin typeface="Georgia" panose="02040502050405020303" pitchFamily="18" charset="0"/>
              </a:rPr>
              <a:t>«почему», «</a:t>
            </a:r>
            <a:r>
              <a:rPr lang="ru-RU" b="1" dirty="0" smtClean="0">
                <a:solidFill>
                  <a:srgbClr val="0070C0"/>
                </a:solidFill>
                <a:latin typeface="Georgia" panose="02040502050405020303" pitchFamily="18" charset="0"/>
              </a:rPr>
              <a:t>зачем». Например</a:t>
            </a:r>
            <a:r>
              <a:rPr lang="ru-RU" b="1" dirty="0">
                <a:solidFill>
                  <a:srgbClr val="0070C0"/>
                </a:solidFill>
                <a:latin typeface="Georgia" panose="02040502050405020303" pitchFamily="18" charset="0"/>
              </a:rPr>
              <a:t>:</a:t>
            </a:r>
            <a:br>
              <a:rPr lang="ru-RU" b="1" dirty="0">
                <a:solidFill>
                  <a:srgbClr val="0070C0"/>
                </a:solidFill>
                <a:latin typeface="Georgia" panose="02040502050405020303" pitchFamily="18" charset="0"/>
              </a:rPr>
            </a:br>
            <a:r>
              <a:rPr lang="ru-RU" b="1" dirty="0" smtClean="0">
                <a:solidFill>
                  <a:srgbClr val="0070C0"/>
                </a:solidFill>
                <a:latin typeface="Georgia" panose="02040502050405020303" pitchFamily="18" charset="0"/>
              </a:rPr>
              <a:t>                   - </a:t>
            </a:r>
            <a:r>
              <a:rPr lang="ru-RU" b="1" dirty="0">
                <a:solidFill>
                  <a:srgbClr val="0070C0"/>
                </a:solidFill>
                <a:latin typeface="Georgia" panose="02040502050405020303" pitchFamily="18" charset="0"/>
              </a:rPr>
              <a:t>Почему машина приехала</a:t>
            </a:r>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(Чтобы </a:t>
            </a:r>
            <a:r>
              <a:rPr lang="ru-RU" b="1" dirty="0">
                <a:solidFill>
                  <a:srgbClr val="0070C0"/>
                </a:solidFill>
                <a:latin typeface="Georgia" panose="02040502050405020303" pitchFamily="18" charset="0"/>
              </a:rPr>
              <a:t>снег </a:t>
            </a:r>
            <a:r>
              <a:rPr lang="ru-RU" b="1" dirty="0" smtClean="0">
                <a:solidFill>
                  <a:srgbClr val="0070C0"/>
                </a:solidFill>
                <a:latin typeface="Georgia" panose="02040502050405020303" pitchFamily="18" charset="0"/>
              </a:rPr>
              <a:t>убирать).</a:t>
            </a:r>
            <a:r>
              <a:rPr lang="ru-RU" b="1" dirty="0">
                <a:solidFill>
                  <a:srgbClr val="0070C0"/>
                </a:solidFill>
                <a:latin typeface="Georgia" panose="02040502050405020303" pitchFamily="18" charset="0"/>
              </a:rPr>
              <a:t/>
            </a:r>
            <a:br>
              <a:rPr lang="ru-RU" b="1" dirty="0">
                <a:solidFill>
                  <a:srgbClr val="0070C0"/>
                </a:solidFill>
                <a:latin typeface="Georgia" panose="02040502050405020303" pitchFamily="18" charset="0"/>
              </a:rPr>
            </a:br>
            <a:r>
              <a:rPr lang="ru-RU" b="1" dirty="0" smtClean="0">
                <a:solidFill>
                  <a:srgbClr val="0070C0"/>
                </a:solidFill>
                <a:latin typeface="Georgia" panose="02040502050405020303" pitchFamily="18" charset="0"/>
              </a:rPr>
              <a:t>                   - </a:t>
            </a:r>
            <a:r>
              <a:rPr lang="ru-RU" b="1" dirty="0">
                <a:solidFill>
                  <a:srgbClr val="0070C0"/>
                </a:solidFill>
                <a:latin typeface="Georgia" panose="02040502050405020303" pitchFamily="18" charset="0"/>
              </a:rPr>
              <a:t>Зачем снег убирать</a:t>
            </a:r>
            <a:r>
              <a:rPr lang="ru-RU" b="1" dirty="0" smtClean="0">
                <a:solidFill>
                  <a:srgbClr val="0070C0"/>
                </a:solidFill>
                <a:latin typeface="Georgia" panose="02040502050405020303" pitchFamily="18" charset="0"/>
              </a:rPr>
              <a:t>? ( </a:t>
            </a:r>
            <a:r>
              <a:rPr lang="ru-RU" b="1" dirty="0">
                <a:solidFill>
                  <a:srgbClr val="0070C0"/>
                </a:solidFill>
                <a:latin typeface="Georgia" panose="02040502050405020303" pitchFamily="18" charset="0"/>
              </a:rPr>
              <a:t>Чтобы транспорт мог </a:t>
            </a:r>
            <a:r>
              <a:rPr lang="ru-RU" b="1" dirty="0" smtClean="0">
                <a:solidFill>
                  <a:srgbClr val="0070C0"/>
                </a:solidFill>
                <a:latin typeface="Georgia" panose="02040502050405020303" pitchFamily="18" charset="0"/>
              </a:rPr>
              <a:t>проехать).</a:t>
            </a:r>
            <a:r>
              <a:rPr lang="ru-RU" b="1" dirty="0">
                <a:solidFill>
                  <a:srgbClr val="0070C0"/>
                </a:solidFill>
                <a:latin typeface="Georgia" panose="02040502050405020303" pitchFamily="18" charset="0"/>
              </a:rPr>
              <a:t/>
            </a:r>
            <a:br>
              <a:rPr lang="ru-RU" b="1" dirty="0">
                <a:solidFill>
                  <a:srgbClr val="0070C0"/>
                </a:solidFill>
                <a:latin typeface="Georgia" panose="02040502050405020303" pitchFamily="18" charset="0"/>
              </a:rPr>
            </a:br>
            <a:r>
              <a:rPr lang="ru-RU" b="1" dirty="0" smtClean="0">
                <a:solidFill>
                  <a:srgbClr val="0070C0"/>
                </a:solidFill>
                <a:latin typeface="Georgia" panose="02040502050405020303" pitchFamily="18" charset="0"/>
              </a:rPr>
              <a:t>   Дети </a:t>
            </a:r>
            <a:r>
              <a:rPr lang="ru-RU" b="1" dirty="0">
                <a:solidFill>
                  <a:srgbClr val="0070C0"/>
                </a:solidFill>
                <a:latin typeface="Georgia" panose="02040502050405020303" pitchFamily="18" charset="0"/>
              </a:rPr>
              <a:t>хотят узнать что – то новое, спросив об этом у старших, но вопросы пока ещё бессистемны. Ребёнку нравится вести диалог со взрослым, придумывать следующий вопрос.</a:t>
            </a:r>
          </a:p>
          <a:p>
            <a:pPr algn="just"/>
            <a:r>
              <a:rPr lang="ru-RU" b="1" dirty="0">
                <a:solidFill>
                  <a:srgbClr val="0070C0"/>
                </a:solidFill>
                <a:latin typeface="Georgia" panose="02040502050405020303" pitchFamily="18" charset="0"/>
              </a:rPr>
              <a:t>     Если у вашего ребенка начался возраст «почемучек», то помните, что ответы должны быть с учетом возраста крохи. Если ребенку четыре года, то не надо на простой вопрос отвечать заумными терминами. Ответы всегда должны быть короткими, лаконичными и понятными ребенку. Когда малыш задает вам вопрос, постарайтесь обратить на него внимание, сесть рядом и спокойно объяснить свой ответ</a:t>
            </a:r>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Если он спросил у вас: «А что едят верблюды?», задайте ему встречный </a:t>
            </a:r>
            <a:r>
              <a:rPr lang="ru-RU" b="1" dirty="0" smtClean="0">
                <a:solidFill>
                  <a:srgbClr val="0070C0"/>
                </a:solidFill>
                <a:latin typeface="Georgia" panose="02040502050405020303" pitchFamily="18" charset="0"/>
              </a:rPr>
              <a:t>вопрос. </a:t>
            </a:r>
            <a:r>
              <a:rPr lang="ru-RU" b="1" dirty="0">
                <a:solidFill>
                  <a:srgbClr val="0070C0"/>
                </a:solidFill>
                <a:latin typeface="Georgia" panose="02040502050405020303" pitchFamily="18" charset="0"/>
              </a:rPr>
              <a:t>«А как ты сам думаешь? Подскажи мне». Можно найти ответ в энциклопедии и т.д. После находки ответа – предложите ребёнку поделиться тем, что он </a:t>
            </a:r>
            <a:r>
              <a:rPr lang="ru-RU" b="1" dirty="0" smtClean="0">
                <a:solidFill>
                  <a:srgbClr val="0070C0"/>
                </a:solidFill>
                <a:latin typeface="Georgia" panose="02040502050405020303" pitchFamily="18" charset="0"/>
              </a:rPr>
              <a:t>узнал</a:t>
            </a:r>
          </a:p>
          <a:p>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(с другом, бабушкой). </a:t>
            </a:r>
            <a:br>
              <a:rPr lang="ru-RU" b="1" dirty="0">
                <a:solidFill>
                  <a:srgbClr val="0070C0"/>
                </a:solidFill>
                <a:latin typeface="Georgia" panose="02040502050405020303" pitchFamily="18" charset="0"/>
              </a:rPr>
            </a:br>
            <a:endParaRPr lang="ru-RU" b="1" dirty="0">
              <a:solidFill>
                <a:srgbClr val="0070C0"/>
              </a:solidFill>
              <a:latin typeface="Georgia" panose="02040502050405020303" pitchFamily="18" charset="0"/>
            </a:endParaRPr>
          </a:p>
        </p:txBody>
      </p:sp>
      <p:pic>
        <p:nvPicPr>
          <p:cNvPr id="6146" name="Picture 2" descr="https://1.bp.blogspot.com/-xN66kYwaoQw/WoiAp_axBPI/AAAAAAAAAjo/wD1V04qU-wMSIYIGMdkv5Mm3InMM8ZwoQCLcBGAs/s1600/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5723"/>
          <a:stretch/>
        </p:blipFill>
        <p:spPr bwMode="auto">
          <a:xfrm>
            <a:off x="2339752" y="5157192"/>
            <a:ext cx="6480720"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96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29726"/>
            <a:ext cx="1800200" cy="165574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352930" cy="3693319"/>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Не </a:t>
            </a:r>
            <a:r>
              <a:rPr lang="ru-RU" b="1" dirty="0">
                <a:solidFill>
                  <a:srgbClr val="0070C0"/>
                </a:solidFill>
                <a:latin typeface="Georgia" panose="02040502050405020303" pitchFamily="18" charset="0"/>
              </a:rPr>
              <a:t>говорите между делом, выполняя какое-то </a:t>
            </a:r>
            <a:r>
              <a:rPr lang="ru-RU" b="1" dirty="0" smtClean="0">
                <a:solidFill>
                  <a:srgbClr val="0070C0"/>
                </a:solidFill>
                <a:latin typeface="Georgia" panose="02040502050405020303" pitchFamily="18" charset="0"/>
              </a:rPr>
              <a:t>дело.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Важно</a:t>
            </a:r>
            <a:r>
              <a:rPr lang="ru-RU" b="1" dirty="0">
                <a:solidFill>
                  <a:srgbClr val="0070C0"/>
                </a:solidFill>
                <a:latin typeface="Georgia" panose="02040502050405020303" pitchFamily="18" charset="0"/>
              </a:rPr>
              <a:t>, чтобы ребенок осознавал, что на его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вопросы </a:t>
            </a:r>
            <a:r>
              <a:rPr lang="ru-RU" b="1" dirty="0">
                <a:solidFill>
                  <a:srgbClr val="0070C0"/>
                </a:solidFill>
                <a:latin typeface="Georgia" panose="02040502050405020303" pitchFamily="18" charset="0"/>
              </a:rPr>
              <a:t>родители реагируют. Старайтесь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вовлекать </a:t>
            </a:r>
            <a:r>
              <a:rPr lang="ru-RU" b="1" dirty="0">
                <a:solidFill>
                  <a:srgbClr val="0070C0"/>
                </a:solidFill>
                <a:latin typeface="Georgia" panose="02040502050405020303" pitchFamily="18" charset="0"/>
              </a:rPr>
              <a:t>малыша в такую игру. Когда он задает </a:t>
            </a:r>
            <a:r>
              <a:rPr lang="ru-RU" b="1" dirty="0" smtClean="0">
                <a:solidFill>
                  <a:srgbClr val="0070C0"/>
                </a:solidFill>
                <a:latin typeface="Georgia" panose="02040502050405020303" pitchFamily="18" charset="0"/>
              </a:rPr>
              <a:t>    </a:t>
            </a:r>
          </a:p>
          <a:p>
            <a:pPr algn="just"/>
            <a:r>
              <a:rPr lang="ru-RU" b="1" dirty="0">
                <a:solidFill>
                  <a:srgbClr val="0070C0"/>
                </a:solidFill>
                <a:latin typeface="Georgia" panose="02040502050405020303" pitchFamily="18" charset="0"/>
              </a:rPr>
              <a:t> </a:t>
            </a:r>
            <a:r>
              <a:rPr lang="ru-RU" b="1" dirty="0" smtClean="0">
                <a:solidFill>
                  <a:srgbClr val="0070C0"/>
                </a:solidFill>
                <a:latin typeface="Georgia" panose="02040502050405020303" pitchFamily="18" charset="0"/>
              </a:rPr>
              <a:t>                         вопрос</a:t>
            </a:r>
            <a:r>
              <a:rPr lang="ru-RU" b="1" dirty="0">
                <a:solidFill>
                  <a:srgbClr val="0070C0"/>
                </a:solidFill>
                <a:latin typeface="Georgia" panose="02040502050405020303" pitchFamily="18" charset="0"/>
              </a:rPr>
              <a:t>, предложите ему самому подумать и ответить на него. Если ребенок затрудняется, то не ругайте его, а просто ответьте сами. А со временем малыш уже сможет участвовать в таких дискуссиях</a:t>
            </a:r>
            <a:r>
              <a:rPr lang="ru-RU" b="1" dirty="0" smtClean="0">
                <a:solidFill>
                  <a:srgbClr val="0070C0"/>
                </a:solidFill>
                <a:latin typeface="Georgia" panose="02040502050405020303" pitchFamily="18" charset="0"/>
              </a:rPr>
              <a:t>.</a:t>
            </a:r>
          </a:p>
          <a:p>
            <a:pPr algn="just"/>
            <a:r>
              <a:rPr lang="ru-RU" b="1" dirty="0" smtClean="0">
                <a:solidFill>
                  <a:srgbClr val="0070C0"/>
                </a:solidFill>
                <a:latin typeface="Georgia" panose="02040502050405020303" pitchFamily="18" charset="0"/>
              </a:rPr>
              <a:t>   Когда </a:t>
            </a:r>
            <a:r>
              <a:rPr lang="ru-RU" b="1" dirty="0">
                <a:solidFill>
                  <a:srgbClr val="0070C0"/>
                </a:solidFill>
                <a:latin typeface="Georgia" panose="02040502050405020303" pitchFamily="18" charset="0"/>
              </a:rPr>
              <a:t>кроха спрашивает «почему нельзя?», недопустимо отмахиваться, отвечая, например, «потому что», «так надо». Вы должны объяснить ребенку свою позицию, иначе он не поймет. Малыш должен убедиться в том, что этого делать действительно нельзя, и к чему это </a:t>
            </a:r>
            <a:r>
              <a:rPr lang="ru-RU" b="1" dirty="0" smtClean="0">
                <a:solidFill>
                  <a:srgbClr val="0070C0"/>
                </a:solidFill>
                <a:latin typeface="Georgia" panose="02040502050405020303" pitchFamily="18" charset="0"/>
              </a:rPr>
              <a:t>приведет.</a:t>
            </a:r>
          </a:p>
        </p:txBody>
      </p:sp>
      <p:pic>
        <p:nvPicPr>
          <p:cNvPr id="8194" name="Picture 2" descr="http://www.eduportal44.ru/Kostroma_EDU/mdou100/SiteAssets/DocLib14/%D0%94%D0%BE%D0%BC%D0%B0%D1%88%D0%BD%D1%8F%D1%8F/%D0%A2%D1%80%D0%B0%D0%B2%D0%B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4" y="4064130"/>
            <a:ext cx="9237886" cy="2793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416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s://i.pinimg.com/originals/47/d7/a6/47d7a6f83632c86e1bec78fbce9ac2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033" y="2492896"/>
            <a:ext cx="1957255"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244917" cy="5078313"/>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Важно </a:t>
            </a:r>
            <a:r>
              <a:rPr lang="ru-RU" b="1" dirty="0">
                <a:solidFill>
                  <a:srgbClr val="0070C0"/>
                </a:solidFill>
                <a:latin typeface="Georgia" panose="02040502050405020303" pitchFamily="18" charset="0"/>
              </a:rPr>
              <a:t>научить ребёнка правильно и чётко формулировать вопросы. Это поможет ему быстрее получить ответы на них. Научить малыша определять особенности разных предметов вам помогут простые игры</a:t>
            </a:r>
            <a:r>
              <a:rPr lang="ru-RU" b="1" dirty="0" smtClean="0">
                <a:solidFill>
                  <a:srgbClr val="0070C0"/>
                </a:solidFill>
                <a:latin typeface="Georgia" panose="02040502050405020303" pitchFamily="18" charset="0"/>
              </a:rPr>
              <a:t>.</a:t>
            </a:r>
          </a:p>
          <a:p>
            <a:r>
              <a:rPr lang="ru-RU" b="1" dirty="0" smtClean="0">
                <a:solidFill>
                  <a:srgbClr val="0070C0"/>
                </a:solidFill>
                <a:latin typeface="Georgia" panose="02040502050405020303" pitchFamily="18" charset="0"/>
              </a:rPr>
              <a:t>   Игра </a:t>
            </a:r>
            <a:r>
              <a:rPr lang="ru-RU" b="1" dirty="0">
                <a:solidFill>
                  <a:srgbClr val="0070C0"/>
                </a:solidFill>
                <a:latin typeface="Georgia" panose="02040502050405020303" pitchFamily="18" charset="0"/>
              </a:rPr>
              <a:t>«Да или нет</a:t>
            </a:r>
            <a:r>
              <a:rPr lang="ru-RU" b="1" dirty="0" smtClean="0">
                <a:solidFill>
                  <a:srgbClr val="0070C0"/>
                </a:solidFill>
                <a:latin typeface="Georgia" panose="02040502050405020303" pitchFamily="18" charset="0"/>
              </a:rPr>
              <a:t>?»</a:t>
            </a:r>
          </a:p>
          <a:p>
            <a:pPr algn="just"/>
            <a:r>
              <a:rPr lang="ru-RU" b="1" dirty="0" smtClean="0">
                <a:solidFill>
                  <a:srgbClr val="0070C0"/>
                </a:solidFill>
                <a:latin typeface="Georgia" panose="02040502050405020303" pitchFamily="18" charset="0"/>
              </a:rPr>
              <a:t>Скажите </a:t>
            </a:r>
            <a:r>
              <a:rPr lang="ru-RU" b="1" dirty="0">
                <a:solidFill>
                  <a:srgbClr val="0070C0"/>
                </a:solidFill>
                <a:latin typeface="Georgia" panose="02040502050405020303" pitchFamily="18" charset="0"/>
              </a:rPr>
              <a:t>малышу: «Если я скажу то, что бывает на самом деле, ты громко кричи «Да!», а если такого не бывает никогда, говори «Нет!». Например</a:t>
            </a:r>
            <a:r>
              <a:rPr lang="ru-RU" b="1" dirty="0" smtClean="0">
                <a:solidFill>
                  <a:srgbClr val="0070C0"/>
                </a:solidFill>
                <a:latin typeface="Georgia" panose="02040502050405020303" pitchFamily="18" charset="0"/>
              </a:rPr>
              <a:t>:</a:t>
            </a:r>
          </a:p>
          <a:p>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рыба летает?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самолёт летает?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корова кукарекает?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лошадь бегает?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бабочка прыгает?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жук мычит?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машина ходит?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ворона разговаривает?</a:t>
            </a:r>
            <a:br>
              <a:rPr lang="ru-RU" b="1" dirty="0">
                <a:solidFill>
                  <a:srgbClr val="0070C0"/>
                </a:solidFill>
                <a:latin typeface="Georgia" panose="02040502050405020303" pitchFamily="18" charset="0"/>
              </a:rPr>
            </a:br>
            <a:r>
              <a:rPr lang="ru-RU" b="1" dirty="0">
                <a:solidFill>
                  <a:srgbClr val="0070C0"/>
                </a:solidFill>
                <a:latin typeface="Georgia" panose="02040502050405020303" pitchFamily="18" charset="0"/>
              </a:rPr>
              <a:t>- велосипед смеётся?</a:t>
            </a:r>
            <a:br>
              <a:rPr lang="ru-RU" b="1" dirty="0">
                <a:solidFill>
                  <a:srgbClr val="0070C0"/>
                </a:solidFill>
                <a:latin typeface="Georgia" panose="02040502050405020303" pitchFamily="18" charset="0"/>
              </a:rPr>
            </a:br>
            <a:endParaRPr lang="ru-RU" b="1" dirty="0">
              <a:solidFill>
                <a:srgbClr val="0070C0"/>
              </a:solidFill>
              <a:latin typeface="Georgia" panose="02040502050405020303" pitchFamily="18" charset="0"/>
            </a:endParaRPr>
          </a:p>
        </p:txBody>
      </p:sp>
      <p:pic>
        <p:nvPicPr>
          <p:cNvPr id="7170" name="Picture 2" descr="https://www.pngonly.com/wp-content/uploads/2017/06/Grass-and-Butterfly-PNG-Transparen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6021" y="5070885"/>
            <a:ext cx="7354451" cy="1761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57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http://ramki-photoshop.ru/fon/fon_1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86533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843808" y="1700808"/>
            <a:ext cx="5616624"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p>
        </p:txBody>
      </p:sp>
      <p:sp>
        <p:nvSpPr>
          <p:cNvPr id="7" name="Прямоугольник 6"/>
          <p:cNvSpPr/>
          <p:nvPr/>
        </p:nvSpPr>
        <p:spPr>
          <a:xfrm>
            <a:off x="611560" y="398810"/>
            <a:ext cx="8064896" cy="461665"/>
          </a:xfrm>
          <a:prstGeom prst="rect">
            <a:avLst/>
          </a:prstGeom>
        </p:spPr>
        <p:txBody>
          <a:bodyPr wrap="square">
            <a:spAutoFit/>
          </a:bodyPr>
          <a:lstStyle/>
          <a:p>
            <a:pPr algn="ctr"/>
            <a:r>
              <a:rPr lang="ru-RU" sz="2400" b="1" i="1" dirty="0" smtClean="0">
                <a:solidFill>
                  <a:srgbClr val="C0000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5" name="Прямоугольник 4"/>
          <p:cNvSpPr/>
          <p:nvPr/>
        </p:nvSpPr>
        <p:spPr>
          <a:xfrm>
            <a:off x="431539" y="398810"/>
            <a:ext cx="8280920"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8" name="Прямоугольник 7"/>
          <p:cNvSpPr/>
          <p:nvPr/>
        </p:nvSpPr>
        <p:spPr>
          <a:xfrm>
            <a:off x="611560" y="407438"/>
            <a:ext cx="8208912"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9" name="Прямоугольник 8"/>
          <p:cNvSpPr/>
          <p:nvPr/>
        </p:nvSpPr>
        <p:spPr>
          <a:xfrm>
            <a:off x="467542" y="407438"/>
            <a:ext cx="8244917" cy="369332"/>
          </a:xfrm>
          <a:prstGeom prst="rect">
            <a:avLst/>
          </a:prstGeom>
        </p:spPr>
        <p:txBody>
          <a:bodyPr wrap="square">
            <a:spAutoFit/>
          </a:bodyPr>
          <a:lstStyle/>
          <a:p>
            <a:pPr algn="just"/>
            <a:r>
              <a:rPr lang="ru-RU" b="1" dirty="0" smtClean="0">
                <a:solidFill>
                  <a:srgbClr val="0070C0"/>
                </a:solidFill>
                <a:latin typeface="Georgia" panose="02040502050405020303" pitchFamily="18" charset="0"/>
              </a:rPr>
              <a:t>   </a:t>
            </a:r>
            <a:endParaRPr lang="ru-RU" b="1" dirty="0">
              <a:solidFill>
                <a:srgbClr val="0070C0"/>
              </a:solidFill>
              <a:latin typeface="Georgia" panose="02040502050405020303" pitchFamily="18" charset="0"/>
            </a:endParaRPr>
          </a:p>
        </p:txBody>
      </p:sp>
      <p:sp>
        <p:nvSpPr>
          <p:cNvPr id="10" name="Прямоугольник 9"/>
          <p:cNvSpPr/>
          <p:nvPr/>
        </p:nvSpPr>
        <p:spPr>
          <a:xfrm>
            <a:off x="467542" y="407437"/>
            <a:ext cx="8244916" cy="5355312"/>
          </a:xfrm>
          <a:prstGeom prst="rect">
            <a:avLst/>
          </a:prstGeom>
        </p:spPr>
        <p:txBody>
          <a:bodyPr wrap="square">
            <a:spAutoFit/>
          </a:bodyPr>
          <a:lstStyle/>
          <a:p>
            <a:pPr algn="just"/>
            <a:r>
              <a:rPr lang="ru-RU" dirty="0"/>
              <a:t> </a:t>
            </a:r>
            <a:r>
              <a:rPr lang="ru-RU" dirty="0" smtClean="0"/>
              <a:t>   </a:t>
            </a:r>
            <a:r>
              <a:rPr lang="ru-RU" b="1" dirty="0" smtClean="0">
                <a:solidFill>
                  <a:srgbClr val="0070C0"/>
                </a:solidFill>
                <a:latin typeface="Georgia" panose="02040502050405020303" pitchFamily="18" charset="0"/>
              </a:rPr>
              <a:t>Нередко </a:t>
            </a:r>
            <a:r>
              <a:rPr lang="ru-RU" b="1" dirty="0">
                <a:solidFill>
                  <a:srgbClr val="0070C0"/>
                </a:solidFill>
                <a:latin typeface="Georgia" panose="02040502050405020303" pitchFamily="18" charset="0"/>
              </a:rPr>
              <a:t>дети задают вопросы, на которые они могли бы дать ответ сами, если бы немного подумали. Не надо торопиться давать в таких случаях ответы. Удовлетворяя любознательность ребенка, надо пробуждать его собственную умственную активность, приучать пользоваться собственным опытом, знаниями. Поощряя самостоятельную мыслительную деятельность ребенка, задавайте ему встречный вопрос: «А ты как думаешь?» Например: </a:t>
            </a:r>
            <a:r>
              <a:rPr lang="ru-RU" b="1" dirty="0" smtClean="0">
                <a:solidFill>
                  <a:srgbClr val="0070C0"/>
                </a:solidFill>
                <a:latin typeface="Georgia" panose="02040502050405020303" pitchFamily="18" charset="0"/>
              </a:rPr>
              <a:t>«Почему </a:t>
            </a:r>
            <a:r>
              <a:rPr lang="ru-RU" b="1" dirty="0">
                <a:solidFill>
                  <a:srgbClr val="0070C0"/>
                </a:solidFill>
                <a:latin typeface="Georgia" panose="02040502050405020303" pitchFamily="18" charset="0"/>
              </a:rPr>
              <a:t>чашка разбилась</a:t>
            </a:r>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 спрашивает ребёнок. Стандартный ответ взрослого: </a:t>
            </a:r>
            <a:r>
              <a:rPr lang="ru-RU" b="1" dirty="0" smtClean="0">
                <a:solidFill>
                  <a:srgbClr val="0070C0"/>
                </a:solidFill>
                <a:latin typeface="Georgia" panose="02040502050405020303" pitchFamily="18" charset="0"/>
              </a:rPr>
              <a:t>«Потому </a:t>
            </a:r>
            <a:r>
              <a:rPr lang="ru-RU" b="1" dirty="0">
                <a:solidFill>
                  <a:srgbClr val="0070C0"/>
                </a:solidFill>
                <a:latin typeface="Georgia" panose="02040502050405020303" pitchFamily="18" charset="0"/>
              </a:rPr>
              <a:t>что она </a:t>
            </a:r>
            <a:r>
              <a:rPr lang="ru-RU" b="1" dirty="0" smtClean="0">
                <a:solidFill>
                  <a:srgbClr val="0070C0"/>
                </a:solidFill>
                <a:latin typeface="Georgia" panose="02040502050405020303" pitchFamily="18" charset="0"/>
              </a:rPr>
              <a:t>стеклянная». </a:t>
            </a:r>
            <a:r>
              <a:rPr lang="ru-RU" b="1" dirty="0">
                <a:solidFill>
                  <a:srgbClr val="0070C0"/>
                </a:solidFill>
                <a:latin typeface="Georgia" panose="02040502050405020303" pitchFamily="18" charset="0"/>
              </a:rPr>
              <a:t>Ответ правильный, но было бы лучше не только сообщить неоспоримый факт, но и продолжить беседу: </a:t>
            </a:r>
            <a:r>
              <a:rPr lang="ru-RU" b="1" dirty="0" smtClean="0">
                <a:solidFill>
                  <a:srgbClr val="0070C0"/>
                </a:solidFill>
                <a:latin typeface="Georgia" panose="02040502050405020303" pitchFamily="18" charset="0"/>
              </a:rPr>
              <a:t>«А </a:t>
            </a:r>
            <a:r>
              <a:rPr lang="ru-RU" b="1" dirty="0">
                <a:solidFill>
                  <a:srgbClr val="0070C0"/>
                </a:solidFill>
                <a:latin typeface="Georgia" panose="02040502050405020303" pitchFamily="18" charset="0"/>
              </a:rPr>
              <a:t>как ты думаешь, а тарелка разобьётся? Почему? А ваза? Почему</a:t>
            </a:r>
            <a:r>
              <a:rPr lang="ru-RU" b="1" dirty="0" smtClean="0">
                <a:solidFill>
                  <a:srgbClr val="0070C0"/>
                </a:solidFill>
                <a:latin typeface="Georgia" panose="02040502050405020303" pitchFamily="18" charset="0"/>
              </a:rPr>
              <a:t>?», </a:t>
            </a:r>
            <a:r>
              <a:rPr lang="ru-RU" b="1" dirty="0">
                <a:solidFill>
                  <a:srgbClr val="0070C0"/>
                </a:solidFill>
                <a:latin typeface="Georgia" panose="02040502050405020303" pitchFamily="18" charset="0"/>
              </a:rPr>
              <a:t>постараться привести ребёнка к пониманию того, что всё стеклянное обладает определённым свойством - разбиваться. Имеет смысл сказать после этого ребёнку: «Вот видишь, какой ты молодец! Не знал, но подумал, и сам нашёл ответ!» Важно, чтобы малыш осознал свои возможности, понял, что путем рассуждений действительно можно во многом разобраться! </a:t>
            </a:r>
            <a:endParaRPr lang="ru-RU" b="1" dirty="0">
              <a:solidFill>
                <a:srgbClr val="0070C0"/>
              </a:solidFill>
              <a:latin typeface="Georgia" panose="02040502050405020303" pitchFamily="18" charset="0"/>
            </a:endParaRPr>
          </a:p>
        </p:txBody>
      </p:sp>
      <p:pic>
        <p:nvPicPr>
          <p:cNvPr id="9218" name="Picture 2" descr="http://www.playcast.ru/uploads/2018/07/04/254933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97152"/>
            <a:ext cx="9143999" cy="2060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4379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TotalTime>
  <Words>1351</Words>
  <Application>Microsoft Office PowerPoint</Application>
  <PresentationFormat>Экран (4:3)</PresentationFormat>
  <Paragraphs>113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Садик</dc:creator>
  <cp:lastModifiedBy>Садик</cp:lastModifiedBy>
  <cp:revision>80</cp:revision>
  <dcterms:created xsi:type="dcterms:W3CDTF">2017-03-31T16:27:02Z</dcterms:created>
  <dcterms:modified xsi:type="dcterms:W3CDTF">2019-05-22T03:53:23Z</dcterms:modified>
</cp:coreProperties>
</file>