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63" r:id="rId8"/>
    <p:sldId id="265" r:id="rId9"/>
    <p:sldId id="264" r:id="rId10"/>
    <p:sldId id="260" r:id="rId11"/>
    <p:sldId id="266" r:id="rId12"/>
    <p:sldId id="267"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76" d="100"/>
          <a:sy n="76" d="100"/>
        </p:scale>
        <p:origin x="-1200"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01.03.2018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01.03.2018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01.03.2018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01.03.2018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18"/>
            <a:ext cx="9036496" cy="1077218"/>
          </a:xfrm>
          <a:prstGeom prst="rect">
            <a:avLst/>
          </a:prstGeom>
        </p:spPr>
        <p:txBody>
          <a:bodyPr wrap="square">
            <a:spAutoFit/>
          </a:bodyPr>
          <a:lstStyle/>
          <a:p>
            <a:pPr algn="ctr" fontAlgn="base"/>
            <a:endParaRPr lang="ru-RU" sz="3200" dirty="0">
              <a:solidFill>
                <a:schemeClr val="accent6">
                  <a:lumMod val="75000"/>
                </a:schemeClr>
              </a:solidFill>
              <a:effectLst>
                <a:outerShdw blurRad="38100" dist="38100" dir="2700000" algn="tl">
                  <a:srgbClr val="000000">
                    <a:alpha val="43137"/>
                  </a:srgbClr>
                </a:outerShdw>
              </a:effectLst>
              <a:latin typeface="Georgia" pitchFamily="18" charset="0"/>
            </a:endParaRPr>
          </a:p>
          <a:p>
            <a:pPr algn="ctr" fontAlgn="base"/>
            <a:r>
              <a:rPr lang="ru-RU" sz="3200" dirty="0">
                <a:latin typeface="Georgia" pitchFamily="18" charset="0"/>
              </a:rPr>
              <a:t>              </a:t>
            </a:r>
          </a:p>
        </p:txBody>
      </p:sp>
      <p:pic>
        <p:nvPicPr>
          <p:cNvPr id="1026" name="Picture 2" descr="http://monedome.com/data/56ac700d6c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2440" y="198518"/>
            <a:ext cx="7764016" cy="1938992"/>
          </a:xfrm>
          <a:prstGeom prst="rect">
            <a:avLst/>
          </a:prstGeom>
        </p:spPr>
        <p:txBody>
          <a:bodyPr wrap="square">
            <a:spAutoFit/>
          </a:bodyPr>
          <a:lstStyle/>
          <a:p>
            <a:pPr algn="ctr"/>
            <a:r>
              <a:rPr lang="ru-RU" sz="3200" b="1" dirty="0" smtClean="0">
                <a:solidFill>
                  <a:srgbClr val="0070C0"/>
                </a:solidFill>
                <a:latin typeface="Georgia" pitchFamily="18" charset="0"/>
              </a:rPr>
              <a:t>«Компьютер и дети: занятия с пользой»</a:t>
            </a:r>
          </a:p>
          <a:p>
            <a:pPr algn="r"/>
            <a:r>
              <a:rPr lang="ru-RU" sz="2800" b="1" dirty="0" smtClean="0">
                <a:solidFill>
                  <a:srgbClr val="FF0000"/>
                </a:solidFill>
                <a:latin typeface="Georgia" pitchFamily="18" charset="0"/>
              </a:rPr>
              <a:t>Консультация</a:t>
            </a:r>
          </a:p>
          <a:p>
            <a:pPr algn="r"/>
            <a:r>
              <a:rPr lang="ru-RU" sz="2800" b="1" dirty="0">
                <a:solidFill>
                  <a:srgbClr val="FF0000"/>
                </a:solidFill>
                <a:latin typeface="Georgia" pitchFamily="18" charset="0"/>
              </a:rPr>
              <a:t>д</a:t>
            </a:r>
            <a:r>
              <a:rPr lang="ru-RU" sz="2800" b="1" dirty="0" smtClean="0">
                <a:solidFill>
                  <a:srgbClr val="FF0000"/>
                </a:solidFill>
                <a:latin typeface="Georgia" pitchFamily="18" charset="0"/>
              </a:rPr>
              <a:t>ля родителей</a:t>
            </a:r>
            <a:endParaRPr lang="ru-RU" sz="2800" dirty="0">
              <a:solidFill>
                <a:srgbClr val="FF0000"/>
              </a:solidFill>
              <a:latin typeface="Georgia" pitchFamily="18" charset="0"/>
            </a:endParaRPr>
          </a:p>
        </p:txBody>
      </p:sp>
      <p:pic>
        <p:nvPicPr>
          <p:cNvPr id="1028" name="Picture 4" descr="http://www.psixologicheskoezerkalo.ru/wp-content/uploads/2016/09/0_986b7_92c9797d_X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448" y="2105024"/>
            <a:ext cx="762000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kartinkah.ru/img/solnyshko-kartinki-dlya-detey-1700/solnyshko-kartinki-dlya-detey-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92696"/>
            <a:ext cx="3923928"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622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18"/>
            <a:ext cx="9036496" cy="1077218"/>
          </a:xfrm>
          <a:prstGeom prst="rect">
            <a:avLst/>
          </a:prstGeom>
        </p:spPr>
        <p:txBody>
          <a:bodyPr wrap="square">
            <a:spAutoFit/>
          </a:bodyPr>
          <a:lstStyle/>
          <a:p>
            <a:pPr algn="ctr" fontAlgn="base"/>
            <a:endParaRPr lang="ru-RU" sz="3200" dirty="0">
              <a:solidFill>
                <a:schemeClr val="accent6">
                  <a:lumMod val="75000"/>
                </a:schemeClr>
              </a:solidFill>
              <a:effectLst>
                <a:outerShdw blurRad="38100" dist="38100" dir="2700000" algn="tl">
                  <a:srgbClr val="000000">
                    <a:alpha val="43137"/>
                  </a:srgbClr>
                </a:outerShdw>
              </a:effectLst>
              <a:latin typeface="Georgia" pitchFamily="18" charset="0"/>
            </a:endParaRPr>
          </a:p>
          <a:p>
            <a:pPr algn="ctr" fontAlgn="base"/>
            <a:r>
              <a:rPr lang="ru-RU" sz="3200" dirty="0">
                <a:latin typeface="Georgia" pitchFamily="18" charset="0"/>
              </a:rPr>
              <a:t>              </a:t>
            </a:r>
          </a:p>
        </p:txBody>
      </p:sp>
      <p:pic>
        <p:nvPicPr>
          <p:cNvPr id="1026" name="Picture 2" descr="http://monedome.com/data/56ac700d6c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612845"/>
            <a:ext cx="8064896" cy="5201424"/>
          </a:xfrm>
          <a:prstGeom prst="rect">
            <a:avLst/>
          </a:prstGeom>
        </p:spPr>
        <p:txBody>
          <a:bodyPr wrap="square">
            <a:spAutoFit/>
          </a:bodyPr>
          <a:lstStyle/>
          <a:p>
            <a:pPr algn="ctr"/>
            <a:r>
              <a:rPr lang="ru-RU" sz="2400" b="1" dirty="0">
                <a:solidFill>
                  <a:srgbClr val="FF0000"/>
                </a:solidFill>
                <a:latin typeface="Georgia" pitchFamily="18" charset="0"/>
              </a:rPr>
              <a:t>Основными причинами компьютерной зависимости могут </a:t>
            </a:r>
            <a:r>
              <a:rPr lang="ru-RU" sz="2400" b="1" dirty="0" smtClean="0">
                <a:solidFill>
                  <a:srgbClr val="FF0000"/>
                </a:solidFill>
                <a:latin typeface="Georgia" pitchFamily="18" charset="0"/>
              </a:rPr>
              <a:t>быть:</a:t>
            </a:r>
          </a:p>
          <a:p>
            <a:pPr algn="ctr"/>
            <a:endParaRPr lang="ru-RU" sz="1200" b="1" dirty="0" smtClean="0">
              <a:solidFill>
                <a:srgbClr val="FF0000"/>
              </a:solidFill>
              <a:latin typeface="Georgia" pitchFamily="18" charset="0"/>
            </a:endParaRPr>
          </a:p>
          <a:p>
            <a:pPr marL="342900" indent="-342900" algn="just">
              <a:buFont typeface="Wingdings" pitchFamily="2" charset="2"/>
              <a:buChar char="ü"/>
            </a:pPr>
            <a:r>
              <a:rPr lang="ru-RU" sz="2000" b="1" dirty="0" smtClean="0">
                <a:solidFill>
                  <a:srgbClr val="0070C0"/>
                </a:solidFill>
                <a:latin typeface="Georgia" pitchFamily="18" charset="0"/>
              </a:rPr>
              <a:t>недостаток общения со сверстниками;</a:t>
            </a:r>
          </a:p>
          <a:p>
            <a:pPr marL="342900" indent="-342900" algn="just">
              <a:buFont typeface="Wingdings" pitchFamily="2" charset="2"/>
              <a:buChar char="ü"/>
            </a:pPr>
            <a:r>
              <a:rPr lang="ru-RU" sz="2000" b="1" dirty="0" smtClean="0">
                <a:solidFill>
                  <a:srgbClr val="0070C0"/>
                </a:solidFill>
                <a:latin typeface="Georgia" pitchFamily="18" charset="0"/>
              </a:rPr>
              <a:t>недостаток </a:t>
            </a:r>
            <a:r>
              <a:rPr lang="ru-RU" sz="2000" b="1" dirty="0">
                <a:solidFill>
                  <a:srgbClr val="0070C0"/>
                </a:solidFill>
                <a:latin typeface="Georgia" pitchFamily="18" charset="0"/>
              </a:rPr>
              <a:t>внимания со стороны родителей;</a:t>
            </a:r>
          </a:p>
          <a:p>
            <a:pPr marL="342900" indent="-342900" algn="just">
              <a:buFont typeface="Wingdings" pitchFamily="2" charset="2"/>
              <a:buChar char="ü"/>
            </a:pPr>
            <a:r>
              <a:rPr lang="ru-RU" sz="2000" b="1" dirty="0" smtClean="0">
                <a:solidFill>
                  <a:srgbClr val="0070C0"/>
                </a:solidFill>
                <a:latin typeface="Georgia" pitchFamily="18" charset="0"/>
              </a:rPr>
              <a:t>неуверенность </a:t>
            </a:r>
            <a:r>
              <a:rPr lang="ru-RU" sz="2000" b="1" dirty="0">
                <a:solidFill>
                  <a:srgbClr val="0070C0"/>
                </a:solidFill>
                <a:latin typeface="Georgia" pitchFamily="18" charset="0"/>
              </a:rPr>
              <a:t>в себе и своих силах; застенчивость, комплексы и трудности в общении;</a:t>
            </a:r>
          </a:p>
          <a:p>
            <a:pPr marL="342900" indent="-342900" algn="just">
              <a:buFont typeface="Wingdings" pitchFamily="2" charset="2"/>
              <a:buChar char="ü"/>
            </a:pPr>
            <a:r>
              <a:rPr lang="ru-RU" sz="2000" b="1" dirty="0" smtClean="0">
                <a:solidFill>
                  <a:srgbClr val="0070C0"/>
                </a:solidFill>
                <a:latin typeface="Georgia" pitchFamily="18" charset="0"/>
              </a:rPr>
              <a:t>склонность </a:t>
            </a:r>
            <a:r>
              <a:rPr lang="ru-RU" sz="2000" b="1" dirty="0">
                <a:solidFill>
                  <a:srgbClr val="0070C0"/>
                </a:solidFill>
                <a:latin typeface="Georgia" pitchFamily="18" charset="0"/>
              </a:rPr>
              <a:t>к быстрому « впитыванию» всего нового, интересного;</a:t>
            </a:r>
          </a:p>
          <a:p>
            <a:pPr marL="342900" indent="-342900" algn="just">
              <a:buFont typeface="Wingdings" pitchFamily="2" charset="2"/>
              <a:buChar char="ü"/>
            </a:pPr>
            <a:r>
              <a:rPr lang="ru-RU" sz="2000" b="1" dirty="0" smtClean="0">
                <a:solidFill>
                  <a:srgbClr val="0070C0"/>
                </a:solidFill>
                <a:latin typeface="Georgia" pitchFamily="18" charset="0"/>
              </a:rPr>
              <a:t>желание </a:t>
            </a:r>
            <a:r>
              <a:rPr lang="ru-RU" sz="2000" b="1" dirty="0">
                <a:solidFill>
                  <a:srgbClr val="0070C0"/>
                </a:solidFill>
                <a:latin typeface="Georgia" pitchFamily="18" charset="0"/>
              </a:rPr>
              <a:t>ребёнка быть «как все» его сверстники, следовать за их увлечениями, не отставать;</a:t>
            </a:r>
          </a:p>
          <a:p>
            <a:pPr marL="342900" indent="-342900" algn="just">
              <a:buFont typeface="Wingdings" pitchFamily="2" charset="2"/>
              <a:buChar char="ü"/>
            </a:pPr>
            <a:r>
              <a:rPr lang="ru-RU" sz="2000" b="1" dirty="0" smtClean="0">
                <a:solidFill>
                  <a:srgbClr val="0070C0"/>
                </a:solidFill>
                <a:latin typeface="Georgia" pitchFamily="18" charset="0"/>
              </a:rPr>
              <a:t>отсутствие </a:t>
            </a:r>
            <a:r>
              <a:rPr lang="ru-RU" sz="2000" b="1" dirty="0">
                <a:solidFill>
                  <a:srgbClr val="0070C0"/>
                </a:solidFill>
                <a:latin typeface="Georgia" pitchFamily="18" charset="0"/>
              </a:rPr>
              <a:t>у ребёнка увлечений или хобби, любых других привязанностей, не связанных с компьютером;</a:t>
            </a:r>
          </a:p>
          <a:p>
            <a:pPr marL="342900" indent="-342900" algn="just">
              <a:buFont typeface="Wingdings" pitchFamily="2" charset="2"/>
              <a:buChar char="ü"/>
            </a:pPr>
            <a:r>
              <a:rPr lang="ru-RU" sz="2000" b="1" dirty="0" smtClean="0">
                <a:solidFill>
                  <a:srgbClr val="0070C0"/>
                </a:solidFill>
                <a:latin typeface="Georgia" pitchFamily="18" charset="0"/>
              </a:rPr>
              <a:t>формирование </a:t>
            </a:r>
            <a:r>
              <a:rPr lang="ru-RU" sz="2000" b="1" dirty="0">
                <a:solidFill>
                  <a:srgbClr val="0070C0"/>
                </a:solidFill>
                <a:latin typeface="Georgia" pitchFamily="18" charset="0"/>
              </a:rPr>
              <a:t>компьютерной зависимости ребёнка часто связывают с особенностями воспитания и отношениями в семье.</a:t>
            </a:r>
          </a:p>
        </p:txBody>
      </p:sp>
    </p:spTree>
    <p:extLst>
      <p:ext uri="{BB962C8B-B14F-4D97-AF65-F5344CB8AC3E}">
        <p14:creationId xmlns:p14="http://schemas.microsoft.com/office/powerpoint/2010/main" val="3661532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18"/>
            <a:ext cx="9036496" cy="1077218"/>
          </a:xfrm>
          <a:prstGeom prst="rect">
            <a:avLst/>
          </a:prstGeom>
        </p:spPr>
        <p:txBody>
          <a:bodyPr wrap="square">
            <a:spAutoFit/>
          </a:bodyPr>
          <a:lstStyle/>
          <a:p>
            <a:pPr algn="ctr" fontAlgn="base"/>
            <a:endParaRPr lang="ru-RU" sz="3200" dirty="0">
              <a:solidFill>
                <a:schemeClr val="accent6">
                  <a:lumMod val="75000"/>
                </a:schemeClr>
              </a:solidFill>
              <a:effectLst>
                <a:outerShdw blurRad="38100" dist="38100" dir="2700000" algn="tl">
                  <a:srgbClr val="000000">
                    <a:alpha val="43137"/>
                  </a:srgbClr>
                </a:outerShdw>
              </a:effectLst>
              <a:latin typeface="Georgia" pitchFamily="18" charset="0"/>
            </a:endParaRPr>
          </a:p>
          <a:p>
            <a:pPr algn="ctr" fontAlgn="base"/>
            <a:r>
              <a:rPr lang="ru-RU" sz="3200" dirty="0">
                <a:latin typeface="Georgia" pitchFamily="18" charset="0"/>
              </a:rPr>
              <a:t>              </a:t>
            </a:r>
          </a:p>
        </p:txBody>
      </p:sp>
      <p:pic>
        <p:nvPicPr>
          <p:cNvPr id="1026" name="Picture 2" descr="http://monedome.com/data/56ac700d6c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7430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332656"/>
            <a:ext cx="8604448" cy="6463308"/>
          </a:xfrm>
          <a:prstGeom prst="rect">
            <a:avLst/>
          </a:prstGeom>
        </p:spPr>
        <p:txBody>
          <a:bodyPr wrap="square">
            <a:spAutoFit/>
          </a:bodyPr>
          <a:lstStyle/>
          <a:p>
            <a:pPr algn="ctr"/>
            <a:r>
              <a:rPr lang="ru-RU" sz="2000" b="1" dirty="0">
                <a:solidFill>
                  <a:srgbClr val="FF0000"/>
                </a:solidFill>
                <a:latin typeface="Georgia" pitchFamily="18" charset="0"/>
              </a:rPr>
              <a:t>Опасности компьютерной зависимости</a:t>
            </a:r>
            <a:r>
              <a:rPr lang="ru-RU" sz="2000" b="1" dirty="0" smtClean="0">
                <a:solidFill>
                  <a:srgbClr val="FF0000"/>
                </a:solidFill>
                <a:latin typeface="Georgia" pitchFamily="18" charset="0"/>
              </a:rPr>
              <a:t>:</a:t>
            </a:r>
          </a:p>
          <a:p>
            <a:pPr algn="just"/>
            <a:endParaRPr lang="ru-RU" sz="1200" b="1" dirty="0">
              <a:solidFill>
                <a:srgbClr val="0070C0"/>
              </a:solidFill>
              <a:latin typeface="Georgia" pitchFamily="18" charset="0"/>
            </a:endParaRPr>
          </a:p>
          <a:p>
            <a:pPr marL="285750" indent="-285750" algn="just">
              <a:buFont typeface="Wingdings" pitchFamily="2" charset="2"/>
              <a:buChar char="ü"/>
            </a:pPr>
            <a:r>
              <a:rPr lang="ru-RU" b="1" dirty="0" smtClean="0">
                <a:solidFill>
                  <a:srgbClr val="0070C0"/>
                </a:solidFill>
                <a:latin typeface="Georgia" pitchFamily="18" charset="0"/>
              </a:rPr>
              <a:t>компьютер </a:t>
            </a:r>
            <a:r>
              <a:rPr lang="ru-RU" b="1" dirty="0">
                <a:solidFill>
                  <a:srgbClr val="0070C0"/>
                </a:solidFill>
                <a:latin typeface="Georgia" pitchFamily="18" charset="0"/>
              </a:rPr>
              <a:t>становится главным объектом для </a:t>
            </a:r>
            <a:r>
              <a:rPr lang="ru-RU" b="1" dirty="0" smtClean="0">
                <a:solidFill>
                  <a:srgbClr val="0070C0"/>
                </a:solidFill>
                <a:latin typeface="Georgia" pitchFamily="18" charset="0"/>
              </a:rPr>
              <a:t>общения на </a:t>
            </a:r>
            <a:r>
              <a:rPr lang="ru-RU" b="1" dirty="0">
                <a:solidFill>
                  <a:srgbClr val="0070C0"/>
                </a:solidFill>
                <a:latin typeface="Georgia" pitchFamily="18" charset="0"/>
              </a:rPr>
              <a:t>первых порах он может компенсировать ребёнку дефицит общения, затем виртуальное общение может полностью заменить реальное;</a:t>
            </a:r>
          </a:p>
          <a:p>
            <a:pPr marL="285750" indent="-285750" algn="just">
              <a:buFont typeface="Wingdings" pitchFamily="2" charset="2"/>
              <a:buChar char="ü"/>
            </a:pPr>
            <a:r>
              <a:rPr lang="ru-RU" b="1" dirty="0" smtClean="0">
                <a:solidFill>
                  <a:srgbClr val="0070C0"/>
                </a:solidFill>
                <a:latin typeface="Georgia" pitchFamily="18" charset="0"/>
              </a:rPr>
              <a:t>в </a:t>
            </a:r>
            <a:r>
              <a:rPr lang="ru-RU" b="1" dirty="0">
                <a:solidFill>
                  <a:srgbClr val="0070C0"/>
                </a:solidFill>
                <a:latin typeface="Georgia" pitchFamily="18" charset="0"/>
              </a:rPr>
              <a:t>процессе игр ребёнок теряет контроль за временем;</a:t>
            </a:r>
          </a:p>
          <a:p>
            <a:pPr marL="285750" indent="-285750" algn="just">
              <a:buFont typeface="Wingdings" pitchFamily="2" charset="2"/>
              <a:buChar char="ü"/>
            </a:pPr>
            <a:r>
              <a:rPr lang="ru-RU" b="1" dirty="0" smtClean="0">
                <a:solidFill>
                  <a:srgbClr val="0070C0"/>
                </a:solidFill>
                <a:latin typeface="Georgia" pitchFamily="18" charset="0"/>
              </a:rPr>
              <a:t>ребёнок </a:t>
            </a:r>
            <a:r>
              <a:rPr lang="ru-RU" b="1" dirty="0">
                <a:solidFill>
                  <a:srgbClr val="0070C0"/>
                </a:solidFill>
                <a:latin typeface="Georgia" pitchFamily="18" charset="0"/>
              </a:rPr>
              <a:t>может проявлять агрессию в случае лишения его доступа к компьютерным играм;</a:t>
            </a:r>
          </a:p>
          <a:p>
            <a:pPr marL="285750" indent="-285750" algn="just">
              <a:buFont typeface="Wingdings" pitchFamily="2" charset="2"/>
              <a:buChar char="ü"/>
            </a:pPr>
            <a:r>
              <a:rPr lang="ru-RU" b="1" dirty="0" smtClean="0">
                <a:solidFill>
                  <a:srgbClr val="0070C0"/>
                </a:solidFill>
                <a:latin typeface="Georgia" pitchFamily="18" charset="0"/>
              </a:rPr>
              <a:t>вседозволенность </a:t>
            </a:r>
            <a:r>
              <a:rPr lang="ru-RU" b="1" dirty="0">
                <a:solidFill>
                  <a:srgbClr val="0070C0"/>
                </a:solidFill>
                <a:latin typeface="Georgia" pitchFamily="18" charset="0"/>
              </a:rPr>
              <a:t>и простота достижения цели в играх может повлиять на уверенность ребёнка, что в реальной жизни всё так же просто, можно «заново начать игру»;</a:t>
            </a:r>
          </a:p>
          <a:p>
            <a:pPr marL="285750" indent="-285750" algn="just">
              <a:buFont typeface="Wingdings" pitchFamily="2" charset="2"/>
              <a:buChar char="ü"/>
            </a:pPr>
            <a:r>
              <a:rPr lang="ru-RU" b="1" dirty="0" smtClean="0">
                <a:solidFill>
                  <a:srgbClr val="0070C0"/>
                </a:solidFill>
                <a:latin typeface="Georgia" pitchFamily="18" charset="0"/>
              </a:rPr>
              <a:t>многочасовое </a:t>
            </a:r>
            <a:r>
              <a:rPr lang="ru-RU" b="1" dirty="0">
                <a:solidFill>
                  <a:srgbClr val="0070C0"/>
                </a:solidFill>
                <a:latin typeface="Georgia" pitchFamily="18" charset="0"/>
              </a:rPr>
              <a:t>непрерывное нахождение перед монитором может вызвать нарушение зрения, снижение иммунитета, головные боли, усталость, бессонницу;</a:t>
            </a:r>
          </a:p>
          <a:p>
            <a:pPr marL="285750" indent="-285750" algn="just">
              <a:buFont typeface="Wingdings" pitchFamily="2" charset="2"/>
              <a:buChar char="ü"/>
            </a:pPr>
            <a:r>
              <a:rPr lang="ru-RU" b="1" dirty="0" smtClean="0">
                <a:solidFill>
                  <a:srgbClr val="0070C0"/>
                </a:solidFill>
                <a:latin typeface="Georgia" pitchFamily="18" charset="0"/>
              </a:rPr>
              <a:t>дети </a:t>
            </a:r>
            <a:r>
              <a:rPr lang="ru-RU" b="1" dirty="0">
                <a:solidFill>
                  <a:srgbClr val="0070C0"/>
                </a:solidFill>
                <a:latin typeface="Georgia" pitchFamily="18" charset="0"/>
              </a:rPr>
              <a:t>перестают фантазировать, снижается способность создавать визуальные </a:t>
            </a:r>
            <a:r>
              <a:rPr lang="ru-RU" b="1" dirty="0" smtClean="0">
                <a:solidFill>
                  <a:srgbClr val="0070C0"/>
                </a:solidFill>
                <a:latin typeface="Georgia" pitchFamily="18" charset="0"/>
              </a:rPr>
              <a:t>образы; </a:t>
            </a:r>
          </a:p>
          <a:p>
            <a:pPr marL="285750" indent="-285750" algn="just">
              <a:buFont typeface="Wingdings" pitchFamily="2" charset="2"/>
              <a:buChar char="ü"/>
            </a:pPr>
            <a:r>
              <a:rPr lang="ru-RU" b="1" dirty="0" smtClean="0">
                <a:solidFill>
                  <a:srgbClr val="0070C0"/>
                </a:solidFill>
                <a:latin typeface="Georgia" pitchFamily="18" charset="0"/>
              </a:rPr>
              <a:t> </a:t>
            </a:r>
            <a:r>
              <a:rPr lang="ru-RU" b="1" dirty="0">
                <a:solidFill>
                  <a:srgbClr val="0070C0"/>
                </a:solidFill>
                <a:latin typeface="Georgia" pitchFamily="18" charset="0"/>
              </a:rPr>
              <a:t>компьютерная зависимость формируется намного быстрее, чем любая другая, как то: курение, приём наркотиков и алкоголя, игра на деньги;</a:t>
            </a:r>
          </a:p>
          <a:p>
            <a:pPr marL="285750" indent="-285750" algn="just">
              <a:buFont typeface="Wingdings" pitchFamily="2" charset="2"/>
              <a:buChar char="ü"/>
            </a:pPr>
            <a:r>
              <a:rPr lang="ru-RU" b="1" dirty="0" smtClean="0">
                <a:solidFill>
                  <a:srgbClr val="0070C0"/>
                </a:solidFill>
                <a:latin typeface="Georgia" pitchFamily="18" charset="0"/>
              </a:rPr>
              <a:t>ребёнок </a:t>
            </a:r>
            <a:r>
              <a:rPr lang="ru-RU" b="1" dirty="0">
                <a:solidFill>
                  <a:srgbClr val="0070C0"/>
                </a:solidFill>
                <a:latin typeface="Georgia" pitchFamily="18" charset="0"/>
              </a:rPr>
              <a:t>начинает пренебрегать своим внешним видом и личной </a:t>
            </a:r>
            <a:r>
              <a:rPr lang="ru-RU" b="1" dirty="0" smtClean="0">
                <a:solidFill>
                  <a:srgbClr val="0070C0"/>
                </a:solidFill>
                <a:latin typeface="Georgia" pitchFamily="18" charset="0"/>
              </a:rPr>
              <a:t>гигиеной, возникают </a:t>
            </a:r>
            <a:r>
              <a:rPr lang="ru-RU" b="1" dirty="0">
                <a:solidFill>
                  <a:srgbClr val="0070C0"/>
                </a:solidFill>
                <a:latin typeface="Georgia" pitchFamily="18" charset="0"/>
              </a:rPr>
              <a:t>депрессии при долгом нахождении без компьютера. </a:t>
            </a:r>
          </a:p>
        </p:txBody>
      </p:sp>
    </p:spTree>
    <p:extLst>
      <p:ext uri="{BB962C8B-B14F-4D97-AF65-F5344CB8AC3E}">
        <p14:creationId xmlns:p14="http://schemas.microsoft.com/office/powerpoint/2010/main" val="1304467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18"/>
            <a:ext cx="9036496" cy="1077218"/>
          </a:xfrm>
          <a:prstGeom prst="rect">
            <a:avLst/>
          </a:prstGeom>
        </p:spPr>
        <p:txBody>
          <a:bodyPr wrap="square">
            <a:spAutoFit/>
          </a:bodyPr>
          <a:lstStyle/>
          <a:p>
            <a:pPr algn="ctr" fontAlgn="base"/>
            <a:endParaRPr lang="ru-RU" sz="3200" dirty="0">
              <a:solidFill>
                <a:schemeClr val="accent6">
                  <a:lumMod val="75000"/>
                </a:schemeClr>
              </a:solidFill>
              <a:effectLst>
                <a:outerShdw blurRad="38100" dist="38100" dir="2700000" algn="tl">
                  <a:srgbClr val="000000">
                    <a:alpha val="43137"/>
                  </a:srgbClr>
                </a:outerShdw>
              </a:effectLst>
              <a:latin typeface="Georgia" pitchFamily="18" charset="0"/>
            </a:endParaRPr>
          </a:p>
          <a:p>
            <a:pPr algn="ctr" fontAlgn="base"/>
            <a:r>
              <a:rPr lang="ru-RU" sz="3200" dirty="0">
                <a:latin typeface="Georgia" pitchFamily="18" charset="0"/>
              </a:rPr>
              <a:t>              </a:t>
            </a:r>
          </a:p>
        </p:txBody>
      </p:sp>
      <p:pic>
        <p:nvPicPr>
          <p:cNvPr id="1026" name="Picture 2" descr="http://monedome.com/data/56ac700d6c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61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465393"/>
            <a:ext cx="7848872" cy="3046988"/>
          </a:xfrm>
          <a:prstGeom prst="rect">
            <a:avLst/>
          </a:prstGeom>
        </p:spPr>
        <p:txBody>
          <a:bodyPr wrap="square">
            <a:spAutoFit/>
          </a:bodyPr>
          <a:lstStyle/>
          <a:p>
            <a:pPr algn="ctr"/>
            <a:r>
              <a:rPr lang="ru-RU" sz="2000" b="1" dirty="0">
                <a:solidFill>
                  <a:srgbClr val="FF0000"/>
                </a:solidFill>
                <a:latin typeface="Georgia" pitchFamily="18" charset="0"/>
              </a:rPr>
              <a:t>Типы игр и их опасность, начиная с самой </a:t>
            </a:r>
            <a:r>
              <a:rPr lang="ru-RU" sz="2000" b="1" dirty="0" smtClean="0">
                <a:solidFill>
                  <a:srgbClr val="FF0000"/>
                </a:solidFill>
                <a:latin typeface="Georgia" pitchFamily="18" charset="0"/>
              </a:rPr>
              <a:t>высокой</a:t>
            </a:r>
          </a:p>
          <a:p>
            <a:pPr algn="ctr"/>
            <a:endParaRPr lang="ru-RU" sz="1200" b="1" dirty="0">
              <a:solidFill>
                <a:srgbClr val="FF0000"/>
              </a:solidFill>
              <a:latin typeface="Georgia" pitchFamily="18" charset="0"/>
            </a:endParaRPr>
          </a:p>
          <a:p>
            <a:pPr algn="just"/>
            <a:r>
              <a:rPr lang="ru-RU" sz="2000" b="1" dirty="0" smtClean="0">
                <a:solidFill>
                  <a:srgbClr val="0070C0"/>
                </a:solidFill>
                <a:latin typeface="Georgia" pitchFamily="18" charset="0"/>
              </a:rPr>
              <a:t>     Специалисты </a:t>
            </a:r>
            <a:r>
              <a:rPr lang="ru-RU" sz="2000" b="1" dirty="0">
                <a:solidFill>
                  <a:srgbClr val="0070C0"/>
                </a:solidFill>
                <a:latin typeface="Georgia" pitchFamily="18" charset="0"/>
              </a:rPr>
              <a:t>отмечают, что различные виды компьютерных игр могут по-разному влиять на ребёнка. Самыми опасными считаются «</a:t>
            </a:r>
            <a:r>
              <a:rPr lang="ru-RU" sz="2000" b="1" dirty="0" err="1">
                <a:solidFill>
                  <a:srgbClr val="0070C0"/>
                </a:solidFill>
                <a:latin typeface="Georgia" pitchFamily="18" charset="0"/>
              </a:rPr>
              <a:t>стрелялки</a:t>
            </a:r>
            <a:r>
              <a:rPr lang="ru-RU" sz="2000" b="1" dirty="0">
                <a:solidFill>
                  <a:srgbClr val="0070C0"/>
                </a:solidFill>
                <a:latin typeface="Georgia" pitchFamily="18" charset="0"/>
              </a:rPr>
              <a:t>» с видом «из глаз» компьютерного героя, после них идут ролевые игры.</a:t>
            </a:r>
          </a:p>
          <a:p>
            <a:pPr algn="just"/>
            <a:r>
              <a:rPr lang="ru-RU" sz="2000" b="1" dirty="0" smtClean="0">
                <a:solidFill>
                  <a:srgbClr val="0070C0"/>
                </a:solidFill>
                <a:latin typeface="Georgia" pitchFamily="18" charset="0"/>
              </a:rPr>
              <a:t>     Стратегические </a:t>
            </a:r>
            <a:r>
              <a:rPr lang="ru-RU" sz="2000" b="1" dirty="0">
                <a:solidFill>
                  <a:srgbClr val="0070C0"/>
                </a:solidFill>
                <a:latin typeface="Georgia" pitchFamily="18" charset="0"/>
              </a:rPr>
              <a:t>игры менее опасны, но могут здорово «втянуть» ребёнка. Далее следуют аркады, игры на быстроту реакции, головоломки.</a:t>
            </a:r>
          </a:p>
        </p:txBody>
      </p:sp>
      <p:sp>
        <p:nvSpPr>
          <p:cNvPr id="3" name="Прямоугольник 2"/>
          <p:cNvSpPr/>
          <p:nvPr/>
        </p:nvSpPr>
        <p:spPr>
          <a:xfrm>
            <a:off x="539552" y="4005064"/>
            <a:ext cx="8280920" cy="1508105"/>
          </a:xfrm>
          <a:prstGeom prst="rect">
            <a:avLst/>
          </a:prstGeom>
        </p:spPr>
        <p:txBody>
          <a:bodyPr wrap="square">
            <a:spAutoFit/>
          </a:bodyPr>
          <a:lstStyle/>
          <a:p>
            <a:pPr algn="ctr"/>
            <a:r>
              <a:rPr lang="ru-RU" sz="2000" b="1" dirty="0">
                <a:solidFill>
                  <a:srgbClr val="FF0000"/>
                </a:solidFill>
                <a:latin typeface="Georgia" pitchFamily="18" charset="0"/>
              </a:rPr>
              <a:t>Кто больше зависим от игр на компьютере</a:t>
            </a:r>
            <a:r>
              <a:rPr lang="ru-RU" sz="2000" b="1" dirty="0" smtClean="0">
                <a:solidFill>
                  <a:srgbClr val="FF0000"/>
                </a:solidFill>
                <a:latin typeface="Georgia" pitchFamily="18" charset="0"/>
              </a:rPr>
              <a:t>?</a:t>
            </a:r>
          </a:p>
          <a:p>
            <a:pPr algn="ctr"/>
            <a:endParaRPr lang="ru-RU" sz="1200" b="1" dirty="0">
              <a:solidFill>
                <a:srgbClr val="0070C0"/>
              </a:solidFill>
              <a:latin typeface="Georgia" pitchFamily="18" charset="0"/>
            </a:endParaRPr>
          </a:p>
          <a:p>
            <a:pPr marL="342900" indent="-342900">
              <a:buFont typeface="Wingdings" pitchFamily="2" charset="2"/>
              <a:buChar char="ü"/>
            </a:pPr>
            <a:r>
              <a:rPr lang="ru-RU" sz="2000" b="1" dirty="0" smtClean="0">
                <a:solidFill>
                  <a:srgbClr val="0070C0"/>
                </a:solidFill>
                <a:latin typeface="Georgia" pitchFamily="18" charset="0"/>
              </a:rPr>
              <a:t> дети </a:t>
            </a:r>
            <a:r>
              <a:rPr lang="ru-RU" sz="2000" b="1" dirty="0">
                <a:solidFill>
                  <a:srgbClr val="0070C0"/>
                </a:solidFill>
                <a:latin typeface="Georgia" pitchFamily="18" charset="0"/>
              </a:rPr>
              <a:t>тех родителей, которые редко бывают дома;</a:t>
            </a:r>
          </a:p>
          <a:p>
            <a:pPr marL="342900" indent="-342900">
              <a:buFont typeface="Wingdings" pitchFamily="2" charset="2"/>
              <a:buChar char="ü"/>
            </a:pPr>
            <a:r>
              <a:rPr lang="ru-RU" sz="2000" b="1" dirty="0" smtClean="0">
                <a:solidFill>
                  <a:srgbClr val="0070C0"/>
                </a:solidFill>
                <a:latin typeface="Georgia" pitchFamily="18" charset="0"/>
              </a:rPr>
              <a:t>дети </a:t>
            </a:r>
            <a:r>
              <a:rPr lang="ru-RU" sz="2000" b="1" dirty="0">
                <a:solidFill>
                  <a:srgbClr val="0070C0"/>
                </a:solidFill>
                <a:latin typeface="Georgia" pitchFamily="18" charset="0"/>
              </a:rPr>
              <a:t>состоятельных родителей или </a:t>
            </a:r>
            <a:r>
              <a:rPr lang="ru-RU" sz="2000" b="1" dirty="0" err="1">
                <a:solidFill>
                  <a:srgbClr val="0070C0"/>
                </a:solidFill>
                <a:latin typeface="Georgia" pitchFamily="18" charset="0"/>
              </a:rPr>
              <a:t>трудоголиков</a:t>
            </a:r>
            <a:r>
              <a:rPr lang="ru-RU" sz="2000" b="1" dirty="0">
                <a:solidFill>
                  <a:srgbClr val="0070C0"/>
                </a:solidFill>
                <a:latin typeface="Georgia" pitchFamily="18" charset="0"/>
              </a:rPr>
              <a:t>, которые постоянно </a:t>
            </a:r>
            <a:r>
              <a:rPr lang="ru-RU" sz="2000" b="1" dirty="0" smtClean="0">
                <a:solidFill>
                  <a:srgbClr val="0070C0"/>
                </a:solidFill>
                <a:latin typeface="Georgia" pitchFamily="18" charset="0"/>
              </a:rPr>
              <a:t>заняты.</a:t>
            </a:r>
            <a:endParaRPr lang="ru-RU" sz="2000" b="1" dirty="0">
              <a:solidFill>
                <a:srgbClr val="0070C0"/>
              </a:solidFill>
              <a:latin typeface="Georgia" pitchFamily="18" charset="0"/>
            </a:endParaRPr>
          </a:p>
        </p:txBody>
      </p:sp>
    </p:spTree>
    <p:extLst>
      <p:ext uri="{BB962C8B-B14F-4D97-AF65-F5344CB8AC3E}">
        <p14:creationId xmlns:p14="http://schemas.microsoft.com/office/powerpoint/2010/main" val="2927504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18"/>
            <a:ext cx="9036496" cy="1077218"/>
          </a:xfrm>
          <a:prstGeom prst="rect">
            <a:avLst/>
          </a:prstGeom>
        </p:spPr>
        <p:txBody>
          <a:bodyPr wrap="square">
            <a:spAutoFit/>
          </a:bodyPr>
          <a:lstStyle/>
          <a:p>
            <a:pPr algn="ctr" fontAlgn="base"/>
            <a:endParaRPr lang="ru-RU" sz="3200" dirty="0">
              <a:solidFill>
                <a:schemeClr val="accent6">
                  <a:lumMod val="75000"/>
                </a:schemeClr>
              </a:solidFill>
              <a:effectLst>
                <a:outerShdw blurRad="38100" dist="38100" dir="2700000" algn="tl">
                  <a:srgbClr val="000000">
                    <a:alpha val="43137"/>
                  </a:srgbClr>
                </a:outerShdw>
              </a:effectLst>
              <a:latin typeface="Georgia" pitchFamily="18" charset="0"/>
            </a:endParaRPr>
          </a:p>
          <a:p>
            <a:pPr algn="ctr" fontAlgn="base"/>
            <a:r>
              <a:rPr lang="ru-RU" sz="3200" dirty="0">
                <a:latin typeface="Georgia" pitchFamily="18" charset="0"/>
              </a:rPr>
              <a:t>              </a:t>
            </a:r>
          </a:p>
        </p:txBody>
      </p:sp>
      <p:pic>
        <p:nvPicPr>
          <p:cNvPr id="1026" name="Picture 2" descr="http://monedome.com/data/56ac700d6c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446451"/>
            <a:ext cx="8136904" cy="6247864"/>
          </a:xfrm>
          <a:prstGeom prst="rect">
            <a:avLst/>
          </a:prstGeom>
        </p:spPr>
        <p:txBody>
          <a:bodyPr wrap="square">
            <a:spAutoFit/>
          </a:bodyPr>
          <a:lstStyle/>
          <a:p>
            <a:pPr algn="ctr"/>
            <a:r>
              <a:rPr lang="ru-RU" sz="2400" b="1" dirty="0">
                <a:solidFill>
                  <a:srgbClr val="FF0000"/>
                </a:solidFill>
                <a:latin typeface="Georgia" pitchFamily="18" charset="0"/>
              </a:rPr>
              <a:t>Профилактика зависимости от компьютерных </a:t>
            </a:r>
            <a:r>
              <a:rPr lang="ru-RU" sz="2400" b="1" dirty="0" smtClean="0">
                <a:solidFill>
                  <a:srgbClr val="FF0000"/>
                </a:solidFill>
                <a:latin typeface="Georgia" pitchFamily="18" charset="0"/>
              </a:rPr>
              <a:t>игр</a:t>
            </a:r>
            <a:r>
              <a:rPr lang="ru-RU" sz="2400" b="1" dirty="0">
                <a:solidFill>
                  <a:srgbClr val="FF0000"/>
                </a:solidFill>
                <a:latin typeface="Georgia" pitchFamily="18" charset="0"/>
              </a:rPr>
              <a:t>:</a:t>
            </a:r>
            <a:endParaRPr lang="ru-RU" sz="2400" b="1" dirty="0" smtClean="0">
              <a:solidFill>
                <a:srgbClr val="FF0000"/>
              </a:solidFill>
              <a:latin typeface="Georgia" pitchFamily="18" charset="0"/>
            </a:endParaRPr>
          </a:p>
          <a:p>
            <a:pPr algn="just"/>
            <a:endParaRPr lang="ru-RU" sz="1200" b="1" dirty="0">
              <a:solidFill>
                <a:srgbClr val="0070C0"/>
              </a:solidFill>
              <a:latin typeface="Georgia" pitchFamily="18" charset="0"/>
            </a:endParaRPr>
          </a:p>
          <a:p>
            <a:pPr marL="342900" indent="-342900" algn="just">
              <a:buFont typeface="Wingdings" pitchFamily="2" charset="2"/>
              <a:buChar char="ü"/>
            </a:pPr>
            <a:r>
              <a:rPr lang="ru-RU" sz="2000" b="1" dirty="0" smtClean="0">
                <a:solidFill>
                  <a:srgbClr val="0070C0"/>
                </a:solidFill>
                <a:latin typeface="Georgia" pitchFamily="18" charset="0"/>
              </a:rPr>
              <a:t>личный </a:t>
            </a:r>
            <a:r>
              <a:rPr lang="ru-RU" sz="2000" b="1" dirty="0">
                <a:solidFill>
                  <a:srgbClr val="0070C0"/>
                </a:solidFill>
                <a:latin typeface="Georgia" pitchFamily="18" charset="0"/>
              </a:rPr>
              <a:t>пример родителей, они сами не должны играть или сидеть в «чатах»;</a:t>
            </a:r>
          </a:p>
          <a:p>
            <a:pPr marL="342900" indent="-342900" algn="just">
              <a:buFont typeface="Wingdings" pitchFamily="2" charset="2"/>
              <a:buChar char="ü"/>
            </a:pPr>
            <a:r>
              <a:rPr lang="ru-RU" sz="2000" b="1" dirty="0" smtClean="0">
                <a:solidFill>
                  <a:srgbClr val="0070C0"/>
                </a:solidFill>
                <a:latin typeface="Georgia" pitchFamily="18" charset="0"/>
              </a:rPr>
              <a:t>совместные </a:t>
            </a:r>
            <a:r>
              <a:rPr lang="ru-RU" sz="2000" b="1" dirty="0">
                <a:solidFill>
                  <a:srgbClr val="0070C0"/>
                </a:solidFill>
                <a:latin typeface="Georgia" pitchFamily="18" charset="0"/>
              </a:rPr>
              <a:t>дела, подвижные игры, развивающие уличные состязания. Всё должно быть спланировано, чтобы не осталось свободной минуты;</a:t>
            </a:r>
          </a:p>
          <a:p>
            <a:pPr marL="342900" indent="-342900" algn="just">
              <a:buFont typeface="Wingdings" pitchFamily="2" charset="2"/>
              <a:buChar char="ü"/>
            </a:pPr>
            <a:r>
              <a:rPr lang="ru-RU" sz="2000" b="1" dirty="0" smtClean="0">
                <a:solidFill>
                  <a:srgbClr val="0070C0"/>
                </a:solidFill>
                <a:latin typeface="Georgia" pitchFamily="18" charset="0"/>
              </a:rPr>
              <a:t>лечение </a:t>
            </a:r>
            <a:r>
              <a:rPr lang="ru-RU" sz="2000" b="1" dirty="0">
                <a:solidFill>
                  <a:srgbClr val="0070C0"/>
                </a:solidFill>
                <a:latin typeface="Georgia" pitchFamily="18" charset="0"/>
              </a:rPr>
              <a:t>«красотой» реальности. В это понятие входит познание мира: посещение музеев, театров, парков, путешествия, общение с интересными собеседниками;</a:t>
            </a:r>
          </a:p>
          <a:p>
            <a:pPr marL="342900" indent="-342900" algn="just">
              <a:buFont typeface="Wingdings" pitchFamily="2" charset="2"/>
              <a:buChar char="ü"/>
            </a:pPr>
            <a:r>
              <a:rPr lang="ru-RU" sz="2000" b="1" dirty="0" smtClean="0">
                <a:solidFill>
                  <a:srgbClr val="0070C0"/>
                </a:solidFill>
                <a:latin typeface="Georgia" pitchFamily="18" charset="0"/>
              </a:rPr>
              <a:t>установка </a:t>
            </a:r>
            <a:r>
              <a:rPr lang="ru-RU" sz="2000" b="1" dirty="0">
                <a:solidFill>
                  <a:srgbClr val="0070C0"/>
                </a:solidFill>
                <a:latin typeface="Georgia" pitchFamily="18" charset="0"/>
              </a:rPr>
              <a:t>специальных сетевых фильтров и специализированного </a:t>
            </a:r>
            <a:endParaRPr lang="ru-RU" sz="2000" b="1" dirty="0" smtClean="0">
              <a:solidFill>
                <a:srgbClr val="0070C0"/>
              </a:solidFill>
              <a:latin typeface="Georgia" pitchFamily="18" charset="0"/>
            </a:endParaRP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программного </a:t>
            </a: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обеспечения</a:t>
            </a:r>
            <a:r>
              <a:rPr lang="ru-RU" sz="2000" b="1" dirty="0">
                <a:solidFill>
                  <a:srgbClr val="0070C0"/>
                </a:solidFill>
                <a:latin typeface="Georgia" pitchFamily="18" charset="0"/>
              </a:rPr>
              <a:t>, </a:t>
            </a:r>
            <a:endParaRPr lang="ru-RU" sz="2000" b="1" dirty="0" smtClean="0">
              <a:solidFill>
                <a:srgbClr val="0070C0"/>
              </a:solidFill>
              <a:latin typeface="Georgia" pitchFamily="18" charset="0"/>
            </a:endParaRP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позволяющего </a:t>
            </a: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контролировать </a:t>
            </a: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и </a:t>
            </a:r>
            <a:r>
              <a:rPr lang="ru-RU" sz="2000" b="1" dirty="0">
                <a:solidFill>
                  <a:srgbClr val="0070C0"/>
                </a:solidFill>
                <a:latin typeface="Georgia" pitchFamily="18" charset="0"/>
              </a:rPr>
              <a:t>лимитировать </a:t>
            </a:r>
            <a:endParaRPr lang="ru-RU" sz="2000" b="1" dirty="0" smtClean="0">
              <a:solidFill>
                <a:srgbClr val="0070C0"/>
              </a:solidFill>
              <a:latin typeface="Georgia" pitchFamily="18" charset="0"/>
            </a:endParaRP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общение </a:t>
            </a:r>
            <a:r>
              <a:rPr lang="ru-RU" sz="2000" b="1" dirty="0">
                <a:solidFill>
                  <a:srgbClr val="0070C0"/>
                </a:solidFill>
                <a:latin typeface="Georgia" pitchFamily="18" charset="0"/>
              </a:rPr>
              <a:t>ребёнка </a:t>
            </a:r>
            <a:endParaRPr lang="ru-RU" sz="2000" b="1" dirty="0" smtClean="0">
              <a:solidFill>
                <a:srgbClr val="0070C0"/>
              </a:solidFill>
              <a:latin typeface="Georgia" pitchFamily="18" charset="0"/>
            </a:endParaRP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с </a:t>
            </a:r>
            <a:r>
              <a:rPr lang="ru-RU" sz="2000" b="1" dirty="0">
                <a:solidFill>
                  <a:srgbClr val="0070C0"/>
                </a:solidFill>
                <a:latin typeface="Georgia" pitchFamily="18" charset="0"/>
              </a:rPr>
              <a:t>компьютером.</a:t>
            </a:r>
          </a:p>
        </p:txBody>
      </p:sp>
      <p:pic>
        <p:nvPicPr>
          <p:cNvPr id="8194" name="Picture 2" descr="http://informatika312.ucoz.ru/khudozhn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753" y="4293096"/>
            <a:ext cx="4122712" cy="23042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089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18"/>
            <a:ext cx="9036496" cy="1077218"/>
          </a:xfrm>
          <a:prstGeom prst="rect">
            <a:avLst/>
          </a:prstGeom>
        </p:spPr>
        <p:txBody>
          <a:bodyPr wrap="square">
            <a:spAutoFit/>
          </a:bodyPr>
          <a:lstStyle/>
          <a:p>
            <a:pPr algn="ctr" fontAlgn="base"/>
            <a:endParaRPr lang="ru-RU" sz="3200" dirty="0">
              <a:solidFill>
                <a:schemeClr val="accent6">
                  <a:lumMod val="75000"/>
                </a:schemeClr>
              </a:solidFill>
              <a:effectLst>
                <a:outerShdw blurRad="38100" dist="38100" dir="2700000" algn="tl">
                  <a:srgbClr val="000000">
                    <a:alpha val="43137"/>
                  </a:srgbClr>
                </a:outerShdw>
              </a:effectLst>
              <a:latin typeface="Georgia" pitchFamily="18" charset="0"/>
            </a:endParaRPr>
          </a:p>
          <a:p>
            <a:pPr algn="ctr" fontAlgn="base"/>
            <a:r>
              <a:rPr lang="ru-RU" sz="3200" dirty="0">
                <a:latin typeface="Georgia" pitchFamily="18" charset="0"/>
              </a:rPr>
              <a:t>              </a:t>
            </a:r>
          </a:p>
        </p:txBody>
      </p:sp>
      <p:pic>
        <p:nvPicPr>
          <p:cNvPr id="1026" name="Picture 2" descr="http://monedome.com/data/56ac700d6c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751344"/>
            <a:ext cx="8136904" cy="5139869"/>
          </a:xfrm>
          <a:prstGeom prst="rect">
            <a:avLst/>
          </a:prstGeom>
        </p:spPr>
        <p:txBody>
          <a:bodyPr wrap="square">
            <a:spAutoFit/>
          </a:bodyPr>
          <a:lstStyle/>
          <a:p>
            <a:pPr algn="ctr"/>
            <a:r>
              <a:rPr lang="ru-RU" sz="2400" b="1" dirty="0">
                <a:solidFill>
                  <a:srgbClr val="FF0000"/>
                </a:solidFill>
                <a:latin typeface="Georgia" pitchFamily="18" charset="0"/>
              </a:rPr>
              <a:t>Важно знать</a:t>
            </a:r>
            <a:r>
              <a:rPr lang="ru-RU" sz="2400" b="1" dirty="0" smtClean="0">
                <a:solidFill>
                  <a:srgbClr val="FF0000"/>
                </a:solidFill>
                <a:latin typeface="Georgia" pitchFamily="18" charset="0"/>
              </a:rPr>
              <a:t>!</a:t>
            </a:r>
          </a:p>
          <a:p>
            <a:pPr algn="ctr"/>
            <a:endParaRPr lang="ru-RU" sz="1200" b="1" dirty="0">
              <a:solidFill>
                <a:srgbClr val="FF0000"/>
              </a:solidFill>
              <a:latin typeface="Georgia" pitchFamily="18" charset="0"/>
            </a:endParaRPr>
          </a:p>
          <a:p>
            <a:pPr marL="342900" indent="-342900" algn="just">
              <a:buFont typeface="Wingdings" pitchFamily="2" charset="2"/>
              <a:buChar char="ü"/>
            </a:pPr>
            <a:r>
              <a:rPr lang="ru-RU" sz="2000" b="1" dirty="0" smtClean="0">
                <a:solidFill>
                  <a:srgbClr val="0070C0"/>
                </a:solidFill>
                <a:latin typeface="Georgia" pitchFamily="18" charset="0"/>
              </a:rPr>
              <a:t>     Резко </a:t>
            </a:r>
            <a:r>
              <a:rPr lang="ru-RU" sz="2000" b="1" dirty="0">
                <a:solidFill>
                  <a:srgbClr val="0070C0"/>
                </a:solidFill>
                <a:latin typeface="Georgia" pitchFamily="18" charset="0"/>
              </a:rPr>
              <a:t>отнимать или запрещать компьютерные игры ребёнку, который уже втянулся – нельзя. Делать это стоит последовательно, лучше подготовиться вместе с психологом.</a:t>
            </a:r>
          </a:p>
          <a:p>
            <a:pPr marL="342900" indent="-342900" algn="just">
              <a:buFont typeface="Wingdings" pitchFamily="2" charset="2"/>
              <a:buChar char="ü"/>
            </a:pPr>
            <a:r>
              <a:rPr lang="ru-RU" sz="2000" b="1" dirty="0" smtClean="0">
                <a:solidFill>
                  <a:srgbClr val="0070C0"/>
                </a:solidFill>
                <a:latin typeface="Georgia" pitchFamily="18" charset="0"/>
              </a:rPr>
              <a:t>     Психологи </a:t>
            </a:r>
            <a:r>
              <a:rPr lang="ru-RU" sz="2000" b="1" dirty="0">
                <a:solidFill>
                  <a:srgbClr val="0070C0"/>
                </a:solidFill>
                <a:latin typeface="Georgia" pitchFamily="18" charset="0"/>
              </a:rPr>
              <a:t>склонны утверждать, что любая компьютерная зависимость носит временный характер. Но стоит ли ждать этого «насыщения», особенно когда речь идёт о детях.</a:t>
            </a:r>
          </a:p>
          <a:p>
            <a:pPr marL="342900" indent="-342900" algn="just">
              <a:buFont typeface="Wingdings" pitchFamily="2" charset="2"/>
              <a:buChar char="ü"/>
            </a:pPr>
            <a:r>
              <a:rPr lang="ru-RU" sz="2000" b="1" dirty="0" smtClean="0">
                <a:solidFill>
                  <a:srgbClr val="0070C0"/>
                </a:solidFill>
                <a:latin typeface="Georgia" pitchFamily="18" charset="0"/>
              </a:rPr>
              <a:t>     Самое </a:t>
            </a:r>
            <a:r>
              <a:rPr lang="ru-RU" sz="2000" b="1" dirty="0">
                <a:solidFill>
                  <a:srgbClr val="0070C0"/>
                </a:solidFill>
                <a:latin typeface="Georgia" pitchFamily="18" charset="0"/>
              </a:rPr>
              <a:t>страшное то, что современные родители часто не знают, в какие игры играет их ребёнок и какой вред может принести подобное увлечение. Взрослым зачастую удобно, что дитя занято и не отвлекает их от насущных проблем. Часто родители сами зависимы от компьютера и </a:t>
            </a:r>
            <a:r>
              <a:rPr lang="ru-RU" sz="2000" b="1" dirty="0" smtClean="0">
                <a:solidFill>
                  <a:srgbClr val="0070C0"/>
                </a:solidFill>
                <a:latin typeface="Georgia" pitchFamily="18" charset="0"/>
              </a:rPr>
              <a:t>интернета</a:t>
            </a:r>
            <a:r>
              <a:rPr lang="ru-RU" sz="2000" b="1" dirty="0">
                <a:solidFill>
                  <a:srgbClr val="0070C0"/>
                </a:solidFill>
                <a:latin typeface="Georgia" pitchFamily="18" charset="0"/>
              </a:rPr>
              <a:t>.</a:t>
            </a:r>
          </a:p>
        </p:txBody>
      </p:sp>
      <p:pic>
        <p:nvPicPr>
          <p:cNvPr id="5" name="Picture 6" descr="https://okartinkah.ru/img/solnyshko-kartinki-dlya-detey-1700/solnyshko-kartinki-dlya-detey-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79" y="-18694"/>
            <a:ext cx="1920709" cy="182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702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18"/>
            <a:ext cx="9036496" cy="1077218"/>
          </a:xfrm>
          <a:prstGeom prst="rect">
            <a:avLst/>
          </a:prstGeom>
        </p:spPr>
        <p:txBody>
          <a:bodyPr wrap="square">
            <a:spAutoFit/>
          </a:bodyPr>
          <a:lstStyle/>
          <a:p>
            <a:pPr algn="ctr" fontAlgn="base"/>
            <a:endParaRPr lang="ru-RU" sz="3200" dirty="0">
              <a:solidFill>
                <a:schemeClr val="accent6">
                  <a:lumMod val="75000"/>
                </a:schemeClr>
              </a:solidFill>
              <a:effectLst>
                <a:outerShdw blurRad="38100" dist="38100" dir="2700000" algn="tl">
                  <a:srgbClr val="000000">
                    <a:alpha val="43137"/>
                  </a:srgbClr>
                </a:outerShdw>
              </a:effectLst>
              <a:latin typeface="Georgia" pitchFamily="18" charset="0"/>
            </a:endParaRPr>
          </a:p>
          <a:p>
            <a:pPr algn="ctr" fontAlgn="base"/>
            <a:r>
              <a:rPr lang="ru-RU" sz="3200" dirty="0">
                <a:latin typeface="Georgia" pitchFamily="18" charset="0"/>
              </a:rPr>
              <a:t>              </a:t>
            </a:r>
          </a:p>
        </p:txBody>
      </p:sp>
      <p:pic>
        <p:nvPicPr>
          <p:cNvPr id="1026" name="Picture 2" descr="http://monedome.com/data/56ac700d6c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620688"/>
            <a:ext cx="8208912" cy="2554545"/>
          </a:xfrm>
          <a:prstGeom prst="rect">
            <a:avLst/>
          </a:prstGeom>
        </p:spPr>
        <p:txBody>
          <a:bodyPr wrap="square">
            <a:spAutoFit/>
          </a:bodyPr>
          <a:lstStyle/>
          <a:p>
            <a:pPr algn="ctr"/>
            <a:r>
              <a:rPr lang="ru-RU" sz="4000" b="1" i="1" dirty="0">
                <a:solidFill>
                  <a:srgbClr val="0070C0"/>
                </a:solidFill>
                <a:latin typeface="Georgia" pitchFamily="18" charset="0"/>
              </a:rPr>
              <a:t>Родители, помните, что Вы играете большую роль в формировании интересов Ваших детей!</a:t>
            </a:r>
            <a:endParaRPr lang="ru-RU" sz="4000" dirty="0">
              <a:solidFill>
                <a:srgbClr val="0070C0"/>
              </a:solidFill>
              <a:latin typeface="Georgia" pitchFamily="18" charset="0"/>
            </a:endParaRPr>
          </a:p>
        </p:txBody>
      </p:sp>
      <p:pic>
        <p:nvPicPr>
          <p:cNvPr id="2050" name="Picture 2" descr="https://im1-tub-ru.yandex.net/i?id=3a9e4a149250923877ad2e8ee3b9c49a-l&amp;n=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193031"/>
            <a:ext cx="4248472" cy="354833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3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18"/>
            <a:ext cx="9036496" cy="1077218"/>
          </a:xfrm>
          <a:prstGeom prst="rect">
            <a:avLst/>
          </a:prstGeom>
        </p:spPr>
        <p:txBody>
          <a:bodyPr wrap="square">
            <a:spAutoFit/>
          </a:bodyPr>
          <a:lstStyle/>
          <a:p>
            <a:pPr algn="ctr" fontAlgn="base"/>
            <a:endParaRPr lang="ru-RU" sz="3200" dirty="0">
              <a:solidFill>
                <a:schemeClr val="accent6">
                  <a:lumMod val="75000"/>
                </a:schemeClr>
              </a:solidFill>
              <a:effectLst>
                <a:outerShdw blurRad="38100" dist="38100" dir="2700000" algn="tl">
                  <a:srgbClr val="000000">
                    <a:alpha val="43137"/>
                  </a:srgbClr>
                </a:outerShdw>
              </a:effectLst>
              <a:latin typeface="Georgia" pitchFamily="18" charset="0"/>
            </a:endParaRPr>
          </a:p>
          <a:p>
            <a:pPr algn="ctr" fontAlgn="base"/>
            <a:r>
              <a:rPr lang="ru-RU" sz="3200" dirty="0">
                <a:latin typeface="Georgia" pitchFamily="18" charset="0"/>
              </a:rPr>
              <a:t>              </a:t>
            </a:r>
          </a:p>
        </p:txBody>
      </p:sp>
      <p:pic>
        <p:nvPicPr>
          <p:cNvPr id="1026" name="Picture 2" descr="http://monedome.com/data/56ac700d6c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thetomatos.com/wp-content/uploads/2016/04/computer-lab-clipart-for-kids-images-pictu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6" y="5299804"/>
            <a:ext cx="8667750" cy="15525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8126" y="440618"/>
            <a:ext cx="8667749" cy="4801314"/>
          </a:xfrm>
          <a:prstGeom prst="rect">
            <a:avLst/>
          </a:prstGeom>
        </p:spPr>
        <p:txBody>
          <a:bodyPr wrap="square">
            <a:spAutoFit/>
          </a:bodyPr>
          <a:lstStyle/>
          <a:p>
            <a:pPr algn="just"/>
            <a:r>
              <a:rPr lang="ru-RU" dirty="0" smtClean="0"/>
              <a:t>     </a:t>
            </a:r>
            <a:r>
              <a:rPr lang="ru-RU" b="1" dirty="0" smtClean="0">
                <a:solidFill>
                  <a:srgbClr val="0070C0"/>
                </a:solidFill>
                <a:latin typeface="Georgia" pitchFamily="18" charset="0"/>
              </a:rPr>
              <a:t>В современной жизни никого </a:t>
            </a:r>
            <a:r>
              <a:rPr lang="ru-RU" b="1" dirty="0">
                <a:solidFill>
                  <a:srgbClr val="0070C0"/>
                </a:solidFill>
                <a:latin typeface="Georgia" pitchFamily="18" charset="0"/>
              </a:rPr>
              <a:t>не удивишь мобильным телефоном, компьютером, </a:t>
            </a:r>
            <a:r>
              <a:rPr lang="ru-RU" b="1" dirty="0" smtClean="0">
                <a:solidFill>
                  <a:srgbClr val="0070C0"/>
                </a:solidFill>
                <a:latin typeface="Georgia" pitchFamily="18" charset="0"/>
              </a:rPr>
              <a:t>планшетом... </a:t>
            </a:r>
            <a:r>
              <a:rPr lang="ru-RU" b="1" dirty="0">
                <a:solidFill>
                  <a:srgbClr val="0070C0"/>
                </a:solidFill>
                <a:latin typeface="Georgia" pitchFamily="18" charset="0"/>
              </a:rPr>
              <a:t>Практически у каждого есть дома ноутбук, а то и не один. Мы взрослые еще два десятка лет назад и представить себе не могли, что возможно сидеть перед компьютером и видеть и разговаривать с </a:t>
            </a:r>
            <a:r>
              <a:rPr lang="ru-RU" b="1" dirty="0" smtClean="0">
                <a:solidFill>
                  <a:srgbClr val="0070C0"/>
                </a:solidFill>
                <a:latin typeface="Georgia" pitchFamily="18" charset="0"/>
              </a:rPr>
              <a:t>кем-то </a:t>
            </a:r>
            <a:r>
              <a:rPr lang="ru-RU" b="1" dirty="0">
                <a:solidFill>
                  <a:srgbClr val="0070C0"/>
                </a:solidFill>
                <a:latin typeface="Georgia" pitchFamily="18" charset="0"/>
              </a:rPr>
              <a:t>на другом конце </a:t>
            </a:r>
            <a:r>
              <a:rPr lang="ru-RU" b="1" dirty="0" smtClean="0">
                <a:solidFill>
                  <a:srgbClr val="0070C0"/>
                </a:solidFill>
                <a:latin typeface="Georgia" pitchFamily="18" charset="0"/>
              </a:rPr>
              <a:t>планеты. Большинство </a:t>
            </a:r>
            <a:r>
              <a:rPr lang="ru-RU" b="1" dirty="0">
                <a:solidFill>
                  <a:srgbClr val="0070C0"/>
                </a:solidFill>
                <a:latin typeface="Georgia" pitchFamily="18" charset="0"/>
              </a:rPr>
              <a:t>людей уже не могут жить  без компьютера. Одни используют их для удовольствия – играют в игры, слушают </a:t>
            </a:r>
            <a:r>
              <a:rPr lang="ru-RU" b="1" dirty="0" smtClean="0">
                <a:solidFill>
                  <a:srgbClr val="0070C0"/>
                </a:solidFill>
                <a:latin typeface="Georgia" pitchFamily="18" charset="0"/>
              </a:rPr>
              <a:t>музыку</a:t>
            </a:r>
            <a:r>
              <a:rPr lang="ru-RU" b="1" dirty="0">
                <a:solidFill>
                  <a:srgbClr val="0070C0"/>
                </a:solidFill>
                <a:latin typeface="Georgia" pitchFamily="18" charset="0"/>
              </a:rPr>
              <a:t>, общаются в социальных </a:t>
            </a:r>
            <a:r>
              <a:rPr lang="ru-RU" b="1" dirty="0" smtClean="0">
                <a:solidFill>
                  <a:srgbClr val="0070C0"/>
                </a:solidFill>
                <a:latin typeface="Georgia" pitchFamily="18" charset="0"/>
              </a:rPr>
              <a:t>сетях, </a:t>
            </a:r>
            <a:r>
              <a:rPr lang="ru-RU" b="1" dirty="0">
                <a:solidFill>
                  <a:srgbClr val="0070C0"/>
                </a:solidFill>
                <a:latin typeface="Georgia" pitchFamily="18" charset="0"/>
              </a:rPr>
              <a:t>д</a:t>
            </a:r>
            <a:r>
              <a:rPr lang="ru-RU" b="1" dirty="0" smtClean="0">
                <a:solidFill>
                  <a:srgbClr val="0070C0"/>
                </a:solidFill>
                <a:latin typeface="Georgia" pitchFamily="18" charset="0"/>
              </a:rPr>
              <a:t>ругие </a:t>
            </a:r>
            <a:r>
              <a:rPr lang="ru-RU" b="1" dirty="0">
                <a:solidFill>
                  <a:srgbClr val="0070C0"/>
                </a:solidFill>
                <a:latin typeface="Georgia" pitchFamily="18" charset="0"/>
              </a:rPr>
              <a:t>работают на </a:t>
            </a:r>
            <a:r>
              <a:rPr lang="ru-RU" b="1" dirty="0" smtClean="0">
                <a:solidFill>
                  <a:srgbClr val="0070C0"/>
                </a:solidFill>
                <a:latin typeface="Georgia" pitchFamily="18" charset="0"/>
              </a:rPr>
              <a:t>компьютере. </a:t>
            </a:r>
            <a:r>
              <a:rPr lang="ru-RU" b="1" dirty="0">
                <a:solidFill>
                  <a:srgbClr val="0070C0"/>
                </a:solidFill>
                <a:latin typeface="Georgia" pitchFamily="18" charset="0"/>
              </a:rPr>
              <a:t>Д</a:t>
            </a:r>
            <a:r>
              <a:rPr lang="ru-RU" b="1" dirty="0" smtClean="0">
                <a:solidFill>
                  <a:srgbClr val="0070C0"/>
                </a:solidFill>
                <a:latin typeface="Georgia" pitchFamily="18" charset="0"/>
              </a:rPr>
              <a:t>ети </a:t>
            </a:r>
            <a:r>
              <a:rPr lang="ru-RU" b="1" dirty="0">
                <a:solidFill>
                  <a:srgbClr val="0070C0"/>
                </a:solidFill>
                <a:latin typeface="Georgia" pitchFamily="18" charset="0"/>
              </a:rPr>
              <a:t>видят, сколько времени взрослые проводят за компьютером и подсознательно считают это нормой. Неудивительно, что как только ребенок начинает чего-то понимать, он тянется к компьютеру. Родители, конечно, знают, что компьютер больше вреден, чем полезен, тем не менее, не запрещают </a:t>
            </a:r>
            <a:r>
              <a:rPr lang="ru-RU" b="1" dirty="0" smtClean="0">
                <a:solidFill>
                  <a:srgbClr val="0070C0"/>
                </a:solidFill>
                <a:latin typeface="Georgia" pitchFamily="18" charset="0"/>
              </a:rPr>
              <a:t>малышу осваивать </a:t>
            </a:r>
            <a:r>
              <a:rPr lang="ru-RU" b="1" dirty="0">
                <a:solidFill>
                  <a:srgbClr val="0070C0"/>
                </a:solidFill>
                <a:latin typeface="Georgia" pitchFamily="18" charset="0"/>
              </a:rPr>
              <a:t>чудо-машину. Но есть и другая сторона, где выясняется, что современный мир уже не будет существовать без компьютера, и детям необходимо знать, осваивать и уметь с ним работать.</a:t>
            </a:r>
          </a:p>
        </p:txBody>
      </p:sp>
    </p:spTree>
    <p:extLst>
      <p:ext uri="{BB962C8B-B14F-4D97-AF65-F5344CB8AC3E}">
        <p14:creationId xmlns:p14="http://schemas.microsoft.com/office/powerpoint/2010/main" val="2978843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18"/>
            <a:ext cx="9036496" cy="1077218"/>
          </a:xfrm>
          <a:prstGeom prst="rect">
            <a:avLst/>
          </a:prstGeom>
        </p:spPr>
        <p:txBody>
          <a:bodyPr wrap="square">
            <a:spAutoFit/>
          </a:bodyPr>
          <a:lstStyle/>
          <a:p>
            <a:pPr algn="ctr" fontAlgn="base"/>
            <a:endParaRPr lang="ru-RU" sz="3200" dirty="0">
              <a:solidFill>
                <a:schemeClr val="accent6">
                  <a:lumMod val="75000"/>
                </a:schemeClr>
              </a:solidFill>
              <a:effectLst>
                <a:outerShdw blurRad="38100" dist="38100" dir="2700000" algn="tl">
                  <a:srgbClr val="000000">
                    <a:alpha val="43137"/>
                  </a:srgbClr>
                </a:outerShdw>
              </a:effectLst>
              <a:latin typeface="Georgia" pitchFamily="18" charset="0"/>
            </a:endParaRPr>
          </a:p>
          <a:p>
            <a:pPr algn="ctr" fontAlgn="base"/>
            <a:r>
              <a:rPr lang="ru-RU" sz="3200" dirty="0">
                <a:latin typeface="Georgia" pitchFamily="18" charset="0"/>
              </a:rPr>
              <a:t>              </a:t>
            </a:r>
          </a:p>
        </p:txBody>
      </p:sp>
      <p:pic>
        <p:nvPicPr>
          <p:cNvPr id="1026" name="Picture 2" descr="http://monedome.com/data/56ac700d6c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mirovaya-mama.ru/wp-content/uploads/2016/05/block__image-400x2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752" y="3146306"/>
            <a:ext cx="4266728" cy="337903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484039"/>
            <a:ext cx="7992888" cy="5324535"/>
          </a:xfrm>
          <a:prstGeom prst="rect">
            <a:avLst/>
          </a:prstGeom>
        </p:spPr>
        <p:txBody>
          <a:bodyPr wrap="square">
            <a:spAutoFit/>
          </a:bodyPr>
          <a:lstStyle/>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Известно</a:t>
            </a:r>
            <a:r>
              <a:rPr lang="ru-RU" sz="2000" b="1" dirty="0">
                <a:solidFill>
                  <a:srgbClr val="0070C0"/>
                </a:solidFill>
                <a:latin typeface="Georgia" pitchFamily="18" charset="0"/>
              </a:rPr>
              <a:t>, что игры на компьютере у детей развивают быстроту реакции,  </a:t>
            </a:r>
            <a:r>
              <a:rPr lang="ru-RU" sz="2000" b="1" dirty="0" smtClean="0">
                <a:solidFill>
                  <a:srgbClr val="0070C0"/>
                </a:solidFill>
                <a:latin typeface="Georgia" pitchFamily="18" charset="0"/>
              </a:rPr>
              <a:t>внимание</a:t>
            </a:r>
            <a:r>
              <a:rPr lang="ru-RU" sz="2000" b="1" dirty="0">
                <a:solidFill>
                  <a:srgbClr val="0070C0"/>
                </a:solidFill>
                <a:latin typeface="Georgia" pitchFamily="18" charset="0"/>
              </a:rPr>
              <a:t>, </a:t>
            </a:r>
            <a:r>
              <a:rPr lang="ru-RU" sz="2000" b="1" dirty="0" smtClean="0">
                <a:solidFill>
                  <a:srgbClr val="0070C0"/>
                </a:solidFill>
                <a:latin typeface="Georgia" pitchFamily="18" charset="0"/>
              </a:rPr>
              <a:t>память тренируют </a:t>
            </a:r>
            <a:r>
              <a:rPr lang="ru-RU" sz="2000" b="1" dirty="0">
                <a:solidFill>
                  <a:srgbClr val="0070C0"/>
                </a:solidFill>
                <a:latin typeface="Georgia" pitchFamily="18" charset="0"/>
              </a:rPr>
              <a:t>логическое мышление. Так же игры учат ребенка добиваться своей цели. Только родители должны тщательно контролировать игры, в которые </a:t>
            </a:r>
            <a:r>
              <a:rPr lang="ru-RU" sz="2000" b="1" dirty="0" smtClean="0">
                <a:solidFill>
                  <a:srgbClr val="0070C0"/>
                </a:solidFill>
                <a:latin typeface="Georgia" pitchFamily="18" charset="0"/>
              </a:rPr>
              <a:t>играет </a:t>
            </a:r>
            <a:r>
              <a:rPr lang="ru-RU" sz="2000" b="1" dirty="0">
                <a:solidFill>
                  <a:srgbClr val="0070C0"/>
                </a:solidFill>
                <a:latin typeface="Georgia" pitchFamily="18" charset="0"/>
              </a:rPr>
              <a:t>ребенок, чтобы </a:t>
            </a:r>
            <a:r>
              <a:rPr lang="ru-RU" sz="2000" b="1" dirty="0" smtClean="0">
                <a:solidFill>
                  <a:srgbClr val="0070C0"/>
                </a:solidFill>
                <a:latin typeface="Georgia" pitchFamily="18" charset="0"/>
              </a:rPr>
              <a:t>они не были </a:t>
            </a:r>
            <a:r>
              <a:rPr lang="ru-RU" sz="2000" b="1" dirty="0">
                <a:solidFill>
                  <a:srgbClr val="0070C0"/>
                </a:solidFill>
                <a:latin typeface="Georgia" pitchFamily="18" charset="0"/>
              </a:rPr>
              <a:t>слишком жестокие, поскольку они искажают психику ребенка. А так же нужно контролировать время, которое ребенок тратит на компьютерные игры. </a:t>
            </a:r>
            <a:endParaRPr lang="ru-RU" sz="2000" b="1" dirty="0" smtClean="0">
              <a:solidFill>
                <a:srgbClr val="0070C0"/>
              </a:solidFill>
              <a:latin typeface="Georgia" pitchFamily="18" charset="0"/>
            </a:endParaRP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a:t>
            </a:r>
            <a:r>
              <a:rPr lang="ru-RU" sz="2000" b="1" dirty="0" smtClean="0">
                <a:solidFill>
                  <a:srgbClr val="FF0000"/>
                </a:solidFill>
                <a:latin typeface="Georgia" pitchFamily="18" charset="0"/>
              </a:rPr>
              <a:t>Ребенку </a:t>
            </a:r>
            <a:r>
              <a:rPr lang="ru-RU" sz="2000" b="1" dirty="0">
                <a:solidFill>
                  <a:srgbClr val="FF0000"/>
                </a:solidFill>
                <a:latin typeface="Georgia" pitchFamily="18" charset="0"/>
              </a:rPr>
              <a:t>возраста 3-4 года </a:t>
            </a:r>
            <a:endParaRPr lang="ru-RU" sz="2000" b="1" dirty="0" smtClean="0">
              <a:solidFill>
                <a:srgbClr val="FF0000"/>
              </a:solidFill>
              <a:latin typeface="Georgia" pitchFamily="18" charset="0"/>
            </a:endParaRPr>
          </a:p>
          <a:p>
            <a:pPr algn="just"/>
            <a:r>
              <a:rPr lang="ru-RU" sz="2000" b="1" dirty="0" smtClean="0">
                <a:solidFill>
                  <a:srgbClr val="FF0000"/>
                </a:solidFill>
                <a:latin typeface="Georgia" pitchFamily="18" charset="0"/>
              </a:rPr>
              <a:t>можно </a:t>
            </a:r>
            <a:r>
              <a:rPr lang="ru-RU" sz="2000" b="1" dirty="0">
                <a:solidFill>
                  <a:srgbClr val="FF0000"/>
                </a:solidFill>
                <a:latin typeface="Georgia" pitchFamily="18" charset="0"/>
              </a:rPr>
              <a:t>разрешать находится </a:t>
            </a:r>
            <a:endParaRPr lang="ru-RU" sz="2000" b="1" dirty="0" smtClean="0">
              <a:solidFill>
                <a:srgbClr val="FF0000"/>
              </a:solidFill>
              <a:latin typeface="Georgia" pitchFamily="18" charset="0"/>
            </a:endParaRPr>
          </a:p>
          <a:p>
            <a:pPr algn="just"/>
            <a:r>
              <a:rPr lang="ru-RU" sz="2000" b="1" dirty="0" smtClean="0">
                <a:solidFill>
                  <a:srgbClr val="FF0000"/>
                </a:solidFill>
                <a:latin typeface="Georgia" pitchFamily="18" charset="0"/>
              </a:rPr>
              <a:t>возле </a:t>
            </a:r>
            <a:r>
              <a:rPr lang="ru-RU" sz="2000" b="1" dirty="0">
                <a:solidFill>
                  <a:srgbClr val="FF0000"/>
                </a:solidFill>
                <a:latin typeface="Georgia" pitchFamily="18" charset="0"/>
              </a:rPr>
              <a:t>компьютера не больше </a:t>
            </a:r>
            <a:endParaRPr lang="ru-RU" sz="2000" b="1" dirty="0" smtClean="0">
              <a:solidFill>
                <a:srgbClr val="FF0000"/>
              </a:solidFill>
              <a:latin typeface="Georgia" pitchFamily="18" charset="0"/>
            </a:endParaRPr>
          </a:p>
          <a:p>
            <a:pPr algn="just"/>
            <a:r>
              <a:rPr lang="ru-RU" sz="2000" b="1" dirty="0" smtClean="0">
                <a:solidFill>
                  <a:srgbClr val="FF0000"/>
                </a:solidFill>
                <a:latin typeface="Georgia" pitchFamily="18" charset="0"/>
              </a:rPr>
              <a:t>1</a:t>
            </a:r>
            <a:r>
              <a:rPr lang="ru-RU" sz="2000" b="1" dirty="0" smtClean="0">
                <a:solidFill>
                  <a:srgbClr val="FF0000"/>
                </a:solidFill>
                <a:latin typeface="Georgia" pitchFamily="18" charset="0"/>
              </a:rPr>
              <a:t>5-20</a:t>
            </a:r>
            <a:r>
              <a:rPr lang="ru-RU" sz="2000" b="1" dirty="0">
                <a:solidFill>
                  <a:srgbClr val="FF0000"/>
                </a:solidFill>
                <a:latin typeface="Georgia" pitchFamily="18" charset="0"/>
              </a:rPr>
              <a:t>  минут в день. </a:t>
            </a:r>
            <a:endParaRPr lang="ru-RU" sz="2000" b="1" dirty="0" smtClean="0">
              <a:solidFill>
                <a:srgbClr val="FF0000"/>
              </a:solidFill>
              <a:latin typeface="Georgia" pitchFamily="18" charset="0"/>
            </a:endParaRPr>
          </a:p>
          <a:p>
            <a:pPr algn="just"/>
            <a:r>
              <a:rPr lang="ru-RU" sz="2000" b="1" dirty="0" smtClean="0">
                <a:solidFill>
                  <a:srgbClr val="FF0000"/>
                </a:solidFill>
                <a:latin typeface="Georgia" pitchFamily="18" charset="0"/>
              </a:rPr>
              <a:t>Детям </a:t>
            </a:r>
            <a:r>
              <a:rPr lang="ru-RU" sz="2000" b="1" dirty="0">
                <a:solidFill>
                  <a:srgbClr val="FF0000"/>
                </a:solidFill>
                <a:latin typeface="Georgia" pitchFamily="18" charset="0"/>
              </a:rPr>
              <a:t>5-6 лет можно </a:t>
            </a:r>
            <a:endParaRPr lang="ru-RU" sz="2000" b="1" dirty="0" smtClean="0">
              <a:solidFill>
                <a:srgbClr val="FF0000"/>
              </a:solidFill>
              <a:latin typeface="Georgia" pitchFamily="18" charset="0"/>
            </a:endParaRPr>
          </a:p>
          <a:p>
            <a:pPr algn="just"/>
            <a:r>
              <a:rPr lang="ru-RU" sz="2000" b="1" dirty="0" smtClean="0">
                <a:solidFill>
                  <a:srgbClr val="FF0000"/>
                </a:solidFill>
                <a:latin typeface="Georgia" pitchFamily="18" charset="0"/>
              </a:rPr>
              <a:t>быть </a:t>
            </a:r>
            <a:r>
              <a:rPr lang="ru-RU" sz="2000" b="1" dirty="0">
                <a:solidFill>
                  <a:srgbClr val="FF0000"/>
                </a:solidFill>
                <a:latin typeface="Georgia" pitchFamily="18" charset="0"/>
              </a:rPr>
              <a:t>у компьютера </a:t>
            </a:r>
            <a:endParaRPr lang="ru-RU" sz="2000" b="1" dirty="0" smtClean="0">
              <a:solidFill>
                <a:srgbClr val="FF0000"/>
              </a:solidFill>
              <a:latin typeface="Georgia" pitchFamily="18" charset="0"/>
            </a:endParaRPr>
          </a:p>
          <a:p>
            <a:pPr algn="just"/>
            <a:r>
              <a:rPr lang="ru-RU" sz="2000" b="1" dirty="0" smtClean="0">
                <a:solidFill>
                  <a:srgbClr val="FF0000"/>
                </a:solidFill>
                <a:latin typeface="Georgia" pitchFamily="18" charset="0"/>
              </a:rPr>
              <a:t>около </a:t>
            </a:r>
            <a:r>
              <a:rPr lang="ru-RU" sz="2000" b="1" dirty="0" smtClean="0">
                <a:solidFill>
                  <a:srgbClr val="FF0000"/>
                </a:solidFill>
                <a:latin typeface="Georgia" pitchFamily="18" charset="0"/>
              </a:rPr>
              <a:t>2</a:t>
            </a:r>
            <a:r>
              <a:rPr lang="ru-RU" sz="2000" b="1" dirty="0" smtClean="0">
                <a:solidFill>
                  <a:srgbClr val="FF0000"/>
                </a:solidFill>
                <a:latin typeface="Georgia" pitchFamily="18" charset="0"/>
              </a:rPr>
              <a:t>5-35 </a:t>
            </a:r>
            <a:r>
              <a:rPr lang="ru-RU" sz="2000" b="1" dirty="0">
                <a:solidFill>
                  <a:srgbClr val="FF0000"/>
                </a:solidFill>
                <a:latin typeface="Georgia" pitchFamily="18" charset="0"/>
              </a:rPr>
              <a:t>минут в день, </a:t>
            </a:r>
            <a:endParaRPr lang="ru-RU" sz="2000" b="1" dirty="0" smtClean="0">
              <a:solidFill>
                <a:srgbClr val="FF0000"/>
              </a:solidFill>
              <a:latin typeface="Georgia" pitchFamily="18" charset="0"/>
            </a:endParaRPr>
          </a:p>
          <a:p>
            <a:pPr algn="just"/>
            <a:r>
              <a:rPr lang="ru-RU" sz="2000" b="1" dirty="0" smtClean="0">
                <a:solidFill>
                  <a:srgbClr val="FF0000"/>
                </a:solidFill>
                <a:latin typeface="Georgia" pitchFamily="18" charset="0"/>
              </a:rPr>
              <a:t>а </a:t>
            </a:r>
            <a:r>
              <a:rPr lang="ru-RU" sz="2000" b="1" dirty="0">
                <a:solidFill>
                  <a:srgbClr val="FF0000"/>
                </a:solidFill>
                <a:latin typeface="Georgia" pitchFamily="18" charset="0"/>
              </a:rPr>
              <a:t>в </a:t>
            </a:r>
            <a:r>
              <a:rPr lang="ru-RU" sz="2000" b="1">
                <a:solidFill>
                  <a:srgbClr val="FF0000"/>
                </a:solidFill>
                <a:latin typeface="Georgia" pitchFamily="18" charset="0"/>
              </a:rPr>
              <a:t>возрасте </a:t>
            </a:r>
            <a:r>
              <a:rPr lang="ru-RU" sz="2000" b="1" smtClean="0">
                <a:solidFill>
                  <a:srgbClr val="FF0000"/>
                </a:solidFill>
                <a:latin typeface="Georgia" pitchFamily="18" charset="0"/>
              </a:rPr>
              <a:t>7-8 </a:t>
            </a:r>
            <a:r>
              <a:rPr lang="ru-RU" sz="2000" b="1" dirty="0">
                <a:solidFill>
                  <a:srgbClr val="FF0000"/>
                </a:solidFill>
                <a:latin typeface="Georgia" pitchFamily="18" charset="0"/>
              </a:rPr>
              <a:t>лет не более часа</a:t>
            </a:r>
            <a:r>
              <a:rPr lang="ru-RU" sz="2000" b="1" dirty="0">
                <a:solidFill>
                  <a:srgbClr val="0070C0"/>
                </a:solidFill>
                <a:latin typeface="Georgia" pitchFamily="18" charset="0"/>
              </a:rPr>
              <a:t>.</a:t>
            </a:r>
          </a:p>
        </p:txBody>
      </p:sp>
    </p:spTree>
    <p:extLst>
      <p:ext uri="{BB962C8B-B14F-4D97-AF65-F5344CB8AC3E}">
        <p14:creationId xmlns:p14="http://schemas.microsoft.com/office/powerpoint/2010/main" val="3338977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18"/>
            <a:ext cx="9036496" cy="1077218"/>
          </a:xfrm>
          <a:prstGeom prst="rect">
            <a:avLst/>
          </a:prstGeom>
        </p:spPr>
        <p:txBody>
          <a:bodyPr wrap="square">
            <a:spAutoFit/>
          </a:bodyPr>
          <a:lstStyle/>
          <a:p>
            <a:pPr algn="ctr" fontAlgn="base"/>
            <a:endParaRPr lang="ru-RU" sz="3200" dirty="0">
              <a:solidFill>
                <a:schemeClr val="accent6">
                  <a:lumMod val="75000"/>
                </a:schemeClr>
              </a:solidFill>
              <a:effectLst>
                <a:outerShdw blurRad="38100" dist="38100" dir="2700000" algn="tl">
                  <a:srgbClr val="000000">
                    <a:alpha val="43137"/>
                  </a:srgbClr>
                </a:outerShdw>
              </a:effectLst>
              <a:latin typeface="Georgia" pitchFamily="18" charset="0"/>
            </a:endParaRPr>
          </a:p>
          <a:p>
            <a:pPr algn="ctr" fontAlgn="base"/>
            <a:r>
              <a:rPr lang="ru-RU" sz="3200" dirty="0">
                <a:latin typeface="Georgia" pitchFamily="18" charset="0"/>
              </a:rPr>
              <a:t>              </a:t>
            </a:r>
          </a:p>
        </p:txBody>
      </p:sp>
      <p:pic>
        <p:nvPicPr>
          <p:cNvPr id="1026" name="Picture 2" descr="http://monedome.com/data/56ac700d6c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484039"/>
            <a:ext cx="7992888" cy="400110"/>
          </a:xfrm>
          <a:prstGeom prst="rect">
            <a:avLst/>
          </a:prstGeom>
        </p:spPr>
        <p:txBody>
          <a:bodyPr wrap="square">
            <a:spAutoFit/>
          </a:bodyPr>
          <a:lstStyle/>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a:t>
            </a:r>
            <a:endParaRPr lang="ru-RU" sz="2000" b="1" dirty="0">
              <a:solidFill>
                <a:srgbClr val="0070C0"/>
              </a:solidFill>
              <a:latin typeface="Georgia" pitchFamily="18" charset="0"/>
            </a:endParaRPr>
          </a:p>
        </p:txBody>
      </p:sp>
      <p:sp>
        <p:nvSpPr>
          <p:cNvPr id="3" name="Прямоугольник 2"/>
          <p:cNvSpPr/>
          <p:nvPr/>
        </p:nvSpPr>
        <p:spPr>
          <a:xfrm>
            <a:off x="539552" y="440618"/>
            <a:ext cx="8208912" cy="6247864"/>
          </a:xfrm>
          <a:prstGeom prst="rect">
            <a:avLst/>
          </a:prstGeom>
        </p:spPr>
        <p:txBody>
          <a:bodyPr wrap="square">
            <a:spAutoFit/>
          </a:bodyPr>
          <a:lstStyle/>
          <a:p>
            <a:pPr algn="just"/>
            <a:r>
              <a:rPr lang="ru-RU" sz="2000" b="1" dirty="0" smtClean="0">
                <a:solidFill>
                  <a:srgbClr val="0070C0"/>
                </a:solidFill>
                <a:latin typeface="Georgia" pitchFamily="18" charset="0"/>
              </a:rPr>
              <a:t>     Ребенок</a:t>
            </a:r>
            <a:r>
              <a:rPr lang="ru-RU" sz="2000" b="1" dirty="0">
                <a:solidFill>
                  <a:srgbClr val="0070C0"/>
                </a:solidFill>
                <a:latin typeface="Georgia" pitchFamily="18" charset="0"/>
              </a:rPr>
              <a:t>, который с самого детства знаком с компьютером будет проще ориентироваться в мире </a:t>
            </a:r>
            <a:r>
              <a:rPr lang="ru-RU" sz="2000" b="1" dirty="0" smtClean="0">
                <a:solidFill>
                  <a:srgbClr val="0070C0"/>
                </a:solidFill>
                <a:latin typeface="Georgia" pitchFamily="18" charset="0"/>
              </a:rPr>
              <a:t> современных технологий</a:t>
            </a:r>
            <a:r>
              <a:rPr lang="ru-RU" sz="2000" b="1" dirty="0">
                <a:solidFill>
                  <a:srgbClr val="0070C0"/>
                </a:solidFill>
                <a:latin typeface="Georgia" pitchFamily="18" charset="0"/>
              </a:rPr>
              <a:t>.</a:t>
            </a:r>
          </a:p>
          <a:p>
            <a:pPr algn="ctr"/>
            <a:r>
              <a:rPr lang="ru-RU" sz="2000" b="1" dirty="0">
                <a:solidFill>
                  <a:srgbClr val="FF0000"/>
                </a:solidFill>
                <a:latin typeface="Georgia" pitchFamily="18" charset="0"/>
              </a:rPr>
              <a:t>Если вы хотите максимально с пользой для ребенка изучать компьютер, то следует запомнить 5 правил</a:t>
            </a:r>
            <a:r>
              <a:rPr lang="ru-RU" sz="2000" b="1" dirty="0" smtClean="0">
                <a:solidFill>
                  <a:srgbClr val="FF0000"/>
                </a:solidFill>
                <a:latin typeface="Georgia" pitchFamily="18" charset="0"/>
              </a:rPr>
              <a:t>:</a:t>
            </a:r>
          </a:p>
          <a:p>
            <a:pPr algn="ctr"/>
            <a:endParaRPr lang="ru-RU" sz="2000" b="1" dirty="0">
              <a:solidFill>
                <a:srgbClr val="FF0000"/>
              </a:solidFill>
              <a:latin typeface="Georgia" pitchFamily="18" charset="0"/>
            </a:endParaRPr>
          </a:p>
          <a:p>
            <a:pPr marL="342900" indent="-342900" algn="just">
              <a:buFont typeface="Wingdings" pitchFamily="2" charset="2"/>
              <a:buChar char="ü"/>
            </a:pPr>
            <a:r>
              <a:rPr lang="ru-RU" sz="2000" b="1" dirty="0">
                <a:solidFill>
                  <a:srgbClr val="0070C0"/>
                </a:solidFill>
                <a:latin typeface="Georgia" pitchFamily="18" charset="0"/>
              </a:rPr>
              <a:t>Компьютер лучше поставить в углу или, чтобы задняя поверхность компьютера была повернута  к стене.</a:t>
            </a:r>
          </a:p>
          <a:p>
            <a:pPr marL="342900" indent="-342900" algn="just">
              <a:buFont typeface="Wingdings" pitchFamily="2" charset="2"/>
              <a:buChar char="ü"/>
            </a:pPr>
            <a:r>
              <a:rPr lang="ru-RU" sz="2000" b="1" dirty="0">
                <a:solidFill>
                  <a:srgbClr val="0070C0"/>
                </a:solidFill>
                <a:latin typeface="Georgia" pitchFamily="18" charset="0"/>
              </a:rPr>
              <a:t>В комнате, где расположен компьютер, рекомендуется ежедневная влажная уборка.</a:t>
            </a:r>
          </a:p>
          <a:p>
            <a:pPr marL="342900" indent="-342900" algn="just">
              <a:buFont typeface="Wingdings" pitchFamily="2" charset="2"/>
              <a:buChar char="ü"/>
            </a:pPr>
            <a:r>
              <a:rPr lang="ru-RU" sz="2000" b="1" dirty="0">
                <a:solidFill>
                  <a:srgbClr val="0070C0"/>
                </a:solidFill>
                <a:latin typeface="Georgia" pitchFamily="18" charset="0"/>
              </a:rPr>
              <a:t>Перед тем как работать на компьютере, протирайте экран тряпочкой.</a:t>
            </a:r>
          </a:p>
          <a:p>
            <a:pPr marL="342900" indent="-342900" algn="just">
              <a:buFont typeface="Wingdings" pitchFamily="2" charset="2"/>
              <a:buChar char="ü"/>
            </a:pPr>
            <a:r>
              <a:rPr lang="ru-RU" sz="2000" b="1" dirty="0">
                <a:solidFill>
                  <a:srgbClr val="0070C0"/>
                </a:solidFill>
                <a:latin typeface="Georgia" pitchFamily="18" charset="0"/>
              </a:rPr>
              <a:t>Пусть в комнате, </a:t>
            </a:r>
            <a:endParaRPr lang="ru-RU" sz="2000" b="1" dirty="0" smtClean="0">
              <a:solidFill>
                <a:srgbClr val="0070C0"/>
              </a:solidFill>
              <a:latin typeface="Georgia" pitchFamily="18" charset="0"/>
            </a:endParaRP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где </a:t>
            </a:r>
            <a:r>
              <a:rPr lang="ru-RU" sz="2000" b="1" dirty="0">
                <a:solidFill>
                  <a:srgbClr val="0070C0"/>
                </a:solidFill>
                <a:latin typeface="Georgia" pitchFamily="18" charset="0"/>
              </a:rPr>
              <a:t>стоит компьютер, </a:t>
            </a:r>
            <a:endParaRPr lang="ru-RU" sz="2000" b="1" dirty="0" smtClean="0">
              <a:solidFill>
                <a:srgbClr val="0070C0"/>
              </a:solidFill>
              <a:latin typeface="Georgia" pitchFamily="18" charset="0"/>
            </a:endParaRP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будут </a:t>
            </a:r>
            <a:r>
              <a:rPr lang="ru-RU" sz="2000" b="1" dirty="0">
                <a:solidFill>
                  <a:srgbClr val="0070C0"/>
                </a:solidFill>
                <a:latin typeface="Georgia" pitchFamily="18" charset="0"/>
              </a:rPr>
              <a:t>комнатные цветы, </a:t>
            </a:r>
            <a:endParaRPr lang="ru-RU" sz="2000" b="1" dirty="0" smtClean="0">
              <a:solidFill>
                <a:srgbClr val="0070C0"/>
              </a:solidFill>
              <a:latin typeface="Georgia" pitchFamily="18" charset="0"/>
            </a:endParaRP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поставьте </a:t>
            </a:r>
            <a:r>
              <a:rPr lang="ru-RU" sz="2000" b="1" dirty="0">
                <a:solidFill>
                  <a:srgbClr val="0070C0"/>
                </a:solidFill>
                <a:latin typeface="Georgia" pitchFamily="18" charset="0"/>
              </a:rPr>
              <a:t>рядом кактус.</a:t>
            </a:r>
          </a:p>
          <a:p>
            <a:pPr marL="342900" indent="-342900" algn="just">
              <a:buFont typeface="Wingdings" pitchFamily="2" charset="2"/>
              <a:buChar char="ü"/>
            </a:pPr>
            <a:r>
              <a:rPr lang="ru-RU" sz="2000" b="1" dirty="0">
                <a:solidFill>
                  <a:srgbClr val="0070C0"/>
                </a:solidFill>
                <a:latin typeface="Georgia" pitchFamily="18" charset="0"/>
              </a:rPr>
              <a:t>Почаще проветривайте </a:t>
            </a:r>
            <a:endParaRPr lang="ru-RU" sz="2000" b="1" dirty="0" smtClean="0">
              <a:solidFill>
                <a:srgbClr val="0070C0"/>
              </a:solidFill>
              <a:latin typeface="Georgia" pitchFamily="18" charset="0"/>
            </a:endParaRP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комнату</a:t>
            </a:r>
            <a:r>
              <a:rPr lang="ru-RU" sz="2000" b="1" dirty="0">
                <a:solidFill>
                  <a:srgbClr val="0070C0"/>
                </a:solidFill>
                <a:latin typeface="Georgia" pitchFamily="18" charset="0"/>
              </a:rPr>
              <a:t>, где стоит </a:t>
            </a:r>
            <a:endParaRPr lang="ru-RU" sz="2000" b="1" dirty="0" smtClean="0">
              <a:solidFill>
                <a:srgbClr val="0070C0"/>
              </a:solidFill>
              <a:latin typeface="Georgia" pitchFamily="18" charset="0"/>
            </a:endParaRPr>
          </a:p>
          <a:p>
            <a:pPr algn="just"/>
            <a:r>
              <a:rPr lang="ru-RU" sz="2000" b="1" dirty="0" smtClean="0">
                <a:solidFill>
                  <a:srgbClr val="0070C0"/>
                </a:solidFill>
                <a:latin typeface="Georgia" pitchFamily="18" charset="0"/>
              </a:rPr>
              <a:t>      компьютер</a:t>
            </a:r>
            <a:r>
              <a:rPr lang="ru-RU" sz="2000" b="1" dirty="0">
                <a:solidFill>
                  <a:srgbClr val="0070C0"/>
                </a:solidFill>
                <a:latin typeface="Georgia" pitchFamily="18" charset="0"/>
              </a:rPr>
              <a:t>, и следите за </a:t>
            </a:r>
            <a:endParaRPr lang="ru-RU" sz="2000" b="1" dirty="0" smtClean="0">
              <a:solidFill>
                <a:srgbClr val="0070C0"/>
              </a:solidFill>
              <a:latin typeface="Georgia" pitchFamily="18" charset="0"/>
            </a:endParaRP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влажностью</a:t>
            </a:r>
            <a:r>
              <a:rPr lang="ru-RU" sz="2000" b="1" dirty="0">
                <a:solidFill>
                  <a:srgbClr val="0070C0"/>
                </a:solidFill>
                <a:latin typeface="Georgia" pitchFamily="18" charset="0"/>
              </a:rPr>
              <a:t>.</a:t>
            </a:r>
          </a:p>
        </p:txBody>
      </p:sp>
      <p:pic>
        <p:nvPicPr>
          <p:cNvPr id="5122" name="Picture 2" descr="http://static.ngs.ru/market/5e59ebf303af5868df838b1d76f9f749_13786386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028495"/>
            <a:ext cx="3456384" cy="256885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472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18"/>
            <a:ext cx="9036496" cy="1077218"/>
          </a:xfrm>
          <a:prstGeom prst="rect">
            <a:avLst/>
          </a:prstGeom>
        </p:spPr>
        <p:txBody>
          <a:bodyPr wrap="square">
            <a:spAutoFit/>
          </a:bodyPr>
          <a:lstStyle/>
          <a:p>
            <a:pPr algn="ctr" fontAlgn="base"/>
            <a:endParaRPr lang="ru-RU" sz="3200" dirty="0">
              <a:solidFill>
                <a:schemeClr val="accent6">
                  <a:lumMod val="75000"/>
                </a:schemeClr>
              </a:solidFill>
              <a:effectLst>
                <a:outerShdw blurRad="38100" dist="38100" dir="2700000" algn="tl">
                  <a:srgbClr val="000000">
                    <a:alpha val="43137"/>
                  </a:srgbClr>
                </a:outerShdw>
              </a:effectLst>
              <a:latin typeface="Georgia" pitchFamily="18" charset="0"/>
            </a:endParaRPr>
          </a:p>
          <a:p>
            <a:pPr algn="ctr" fontAlgn="base"/>
            <a:r>
              <a:rPr lang="ru-RU" sz="3200" dirty="0">
                <a:latin typeface="Georgia" pitchFamily="18" charset="0"/>
              </a:rPr>
              <a:t>              </a:t>
            </a:r>
          </a:p>
        </p:txBody>
      </p:sp>
      <p:pic>
        <p:nvPicPr>
          <p:cNvPr id="1026" name="Picture 2" descr="http://monedome.com/data/56ac700d6c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484039"/>
            <a:ext cx="7992888" cy="400110"/>
          </a:xfrm>
          <a:prstGeom prst="rect">
            <a:avLst/>
          </a:prstGeom>
        </p:spPr>
        <p:txBody>
          <a:bodyPr wrap="square">
            <a:spAutoFit/>
          </a:bodyPr>
          <a:lstStyle/>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a:t>
            </a:r>
            <a:endParaRPr lang="ru-RU" sz="2000" b="1" dirty="0">
              <a:solidFill>
                <a:srgbClr val="0070C0"/>
              </a:solidFill>
              <a:latin typeface="Georgia" pitchFamily="18" charset="0"/>
            </a:endParaRPr>
          </a:p>
        </p:txBody>
      </p:sp>
      <p:sp>
        <p:nvSpPr>
          <p:cNvPr id="5" name="Прямоугольник 4"/>
          <p:cNvSpPr/>
          <p:nvPr/>
        </p:nvSpPr>
        <p:spPr>
          <a:xfrm>
            <a:off x="555994" y="460376"/>
            <a:ext cx="8336485" cy="5386090"/>
          </a:xfrm>
          <a:prstGeom prst="rect">
            <a:avLst/>
          </a:prstGeom>
        </p:spPr>
        <p:txBody>
          <a:bodyPr wrap="square">
            <a:spAutoFit/>
          </a:bodyPr>
          <a:lstStyle/>
          <a:p>
            <a:pPr algn="just"/>
            <a:r>
              <a:rPr lang="ru-RU" b="1" dirty="0" smtClean="0">
                <a:solidFill>
                  <a:srgbClr val="0070C0"/>
                </a:solidFill>
                <a:latin typeface="Georgia" pitchFamily="18" charset="0"/>
              </a:rPr>
              <a:t>     </a:t>
            </a:r>
            <a:r>
              <a:rPr lang="ru-RU" sz="2000" b="1" dirty="0" smtClean="0">
                <a:solidFill>
                  <a:srgbClr val="0070C0"/>
                </a:solidFill>
                <a:latin typeface="Georgia" pitchFamily="18" charset="0"/>
              </a:rPr>
              <a:t>Так </a:t>
            </a:r>
            <a:r>
              <a:rPr lang="ru-RU" sz="2000" b="1" dirty="0">
                <a:solidFill>
                  <a:srgbClr val="0070C0"/>
                </a:solidFill>
                <a:latin typeface="Georgia" pitchFamily="18" charset="0"/>
              </a:rPr>
              <a:t>же ребенка нужно научить делать простую гимнастику для глаз, это очень важно для детского зрения</a:t>
            </a:r>
            <a:r>
              <a:rPr lang="ru-RU" sz="2000" b="1" dirty="0" smtClean="0">
                <a:solidFill>
                  <a:srgbClr val="0070C0"/>
                </a:solidFill>
                <a:latin typeface="Georgia" pitchFamily="18" charset="0"/>
              </a:rPr>
              <a:t>.</a:t>
            </a:r>
          </a:p>
          <a:p>
            <a:pPr algn="just"/>
            <a:endParaRPr lang="ru-RU" sz="1200" b="1" dirty="0">
              <a:solidFill>
                <a:srgbClr val="0070C0"/>
              </a:solidFill>
              <a:latin typeface="Georgia" pitchFamily="18" charset="0"/>
            </a:endParaRPr>
          </a:p>
          <a:p>
            <a:pPr algn="ctr"/>
            <a:r>
              <a:rPr lang="ru-RU" sz="2000" b="1" dirty="0">
                <a:solidFill>
                  <a:srgbClr val="FF0000"/>
                </a:solidFill>
                <a:latin typeface="Georgia" pitchFamily="18" charset="0"/>
              </a:rPr>
              <a:t>Гимнастика для глаз выполняется достаточно просто</a:t>
            </a:r>
            <a:r>
              <a:rPr lang="ru-RU" sz="2000" b="1" dirty="0" smtClean="0">
                <a:solidFill>
                  <a:srgbClr val="FF0000"/>
                </a:solidFill>
                <a:latin typeface="Georgia" pitchFamily="18" charset="0"/>
              </a:rPr>
              <a:t>:</a:t>
            </a:r>
          </a:p>
          <a:p>
            <a:pPr algn="ctr"/>
            <a:endParaRPr lang="ru-RU" sz="1200" b="1" dirty="0">
              <a:solidFill>
                <a:srgbClr val="FF0000"/>
              </a:solidFill>
              <a:latin typeface="Georgia" pitchFamily="18" charset="0"/>
            </a:endParaRPr>
          </a:p>
          <a:p>
            <a:pPr marL="342900" indent="-342900" algn="just">
              <a:buFont typeface="Wingdings" pitchFamily="2" charset="2"/>
              <a:buChar char="ü"/>
            </a:pPr>
            <a:r>
              <a:rPr lang="ru-RU" sz="2000" b="1" dirty="0">
                <a:solidFill>
                  <a:srgbClr val="0070C0"/>
                </a:solidFill>
                <a:latin typeface="Georgia" pitchFamily="18" charset="0"/>
              </a:rPr>
              <a:t>Плавно закрыть, потом плавно и широко открыть их. Повторить такие движения несколько раз.</a:t>
            </a:r>
          </a:p>
          <a:p>
            <a:pPr marL="342900" indent="-342900" algn="just">
              <a:buFont typeface="Wingdings" pitchFamily="2" charset="2"/>
              <a:buChar char="ü"/>
            </a:pPr>
            <a:r>
              <a:rPr lang="ru-RU" sz="2000" b="1" dirty="0">
                <a:solidFill>
                  <a:srgbClr val="0070C0"/>
                </a:solidFill>
                <a:latin typeface="Georgia" pitchFamily="18" charset="0"/>
              </a:rPr>
              <a:t>Посмотреть на предмет, который рядом, потом посмотреть на предмет, который очень далеко. Так смотреть  несколько раз.</a:t>
            </a:r>
          </a:p>
          <a:p>
            <a:pPr marL="342900" indent="-342900" algn="just">
              <a:buFont typeface="Wingdings" pitchFamily="2" charset="2"/>
              <a:buChar char="ü"/>
            </a:pPr>
            <a:r>
              <a:rPr lang="ru-RU" sz="2000" b="1" dirty="0">
                <a:solidFill>
                  <a:srgbClr val="0070C0"/>
                </a:solidFill>
                <a:latin typeface="Georgia" pitchFamily="18" charset="0"/>
              </a:rPr>
              <a:t>Голова не поворачивается, только глазами смотрим вокруг в одну сторону, </a:t>
            </a:r>
            <a:endParaRPr lang="ru-RU" sz="2000" b="1" dirty="0" smtClean="0">
              <a:solidFill>
                <a:srgbClr val="0070C0"/>
              </a:solidFill>
              <a:latin typeface="Georgia" pitchFamily="18" charset="0"/>
            </a:endParaRP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потом </a:t>
            </a:r>
            <a:r>
              <a:rPr lang="ru-RU" sz="2000" b="1" dirty="0">
                <a:solidFill>
                  <a:srgbClr val="0070C0"/>
                </a:solidFill>
                <a:latin typeface="Georgia" pitchFamily="18" charset="0"/>
              </a:rPr>
              <a:t>в обратную </a:t>
            </a:r>
            <a:endParaRPr lang="ru-RU" sz="2000" b="1" dirty="0" smtClean="0">
              <a:solidFill>
                <a:srgbClr val="0070C0"/>
              </a:solidFill>
              <a:latin typeface="Georgia" pitchFamily="18" charset="0"/>
            </a:endParaRP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сторону</a:t>
            </a:r>
            <a:r>
              <a:rPr lang="ru-RU" sz="2000" b="1" dirty="0">
                <a:solidFill>
                  <a:srgbClr val="0070C0"/>
                </a:solidFill>
                <a:latin typeface="Georgia" pitchFamily="18" charset="0"/>
              </a:rPr>
              <a:t>. Повторить </a:t>
            </a:r>
            <a:endParaRPr lang="ru-RU" sz="2000" b="1" dirty="0" smtClean="0">
              <a:solidFill>
                <a:srgbClr val="0070C0"/>
              </a:solidFill>
              <a:latin typeface="Georgia" pitchFamily="18" charset="0"/>
            </a:endParaRP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так </a:t>
            </a:r>
            <a:r>
              <a:rPr lang="ru-RU" sz="2000" b="1" dirty="0">
                <a:solidFill>
                  <a:srgbClr val="0070C0"/>
                </a:solidFill>
                <a:latin typeface="Georgia" pitchFamily="18" charset="0"/>
              </a:rPr>
              <a:t>несколько раз.</a:t>
            </a:r>
          </a:p>
          <a:p>
            <a:pPr marL="342900" indent="-342900" algn="just">
              <a:buFont typeface="Wingdings" pitchFamily="2" charset="2"/>
              <a:buChar char="ü"/>
            </a:pPr>
            <a:r>
              <a:rPr lang="ru-RU" sz="2000" b="1" dirty="0">
                <a:solidFill>
                  <a:srgbClr val="0070C0"/>
                </a:solidFill>
                <a:latin typeface="Georgia" pitchFamily="18" charset="0"/>
              </a:rPr>
              <a:t>Упражнения просты </a:t>
            </a:r>
            <a:endParaRPr lang="ru-RU" sz="2000" b="1" dirty="0" smtClean="0">
              <a:solidFill>
                <a:srgbClr val="0070C0"/>
              </a:solidFill>
              <a:latin typeface="Georgia" pitchFamily="18" charset="0"/>
            </a:endParaRP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и </a:t>
            </a:r>
            <a:r>
              <a:rPr lang="ru-RU" sz="2000" b="1" dirty="0">
                <a:solidFill>
                  <a:srgbClr val="0070C0"/>
                </a:solidFill>
                <a:latin typeface="Georgia" pitchFamily="18" charset="0"/>
              </a:rPr>
              <a:t>скоро ребенок сможет </a:t>
            </a:r>
            <a:endParaRPr lang="ru-RU" sz="2000" b="1" dirty="0" smtClean="0">
              <a:solidFill>
                <a:srgbClr val="0070C0"/>
              </a:solidFill>
              <a:latin typeface="Georgia" pitchFamily="18" charset="0"/>
            </a:endParaRPr>
          </a:p>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их </a:t>
            </a:r>
            <a:r>
              <a:rPr lang="ru-RU" sz="2000" b="1" dirty="0">
                <a:solidFill>
                  <a:srgbClr val="0070C0"/>
                </a:solidFill>
                <a:latin typeface="Georgia" pitchFamily="18" charset="0"/>
              </a:rPr>
              <a:t>выполнять самостоятельно.</a:t>
            </a:r>
          </a:p>
        </p:txBody>
      </p:sp>
      <p:pic>
        <p:nvPicPr>
          <p:cNvPr id="8" name="Picture 6" descr="http://shishkina.ds40.edumsko.ru/uploads/5000/20327/persona/folders/1_html_m34ea5bb3.png?1472631271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9" y="3645024"/>
            <a:ext cx="4085362" cy="301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718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18"/>
            <a:ext cx="9036496" cy="1077218"/>
          </a:xfrm>
          <a:prstGeom prst="rect">
            <a:avLst/>
          </a:prstGeom>
        </p:spPr>
        <p:txBody>
          <a:bodyPr wrap="square">
            <a:spAutoFit/>
          </a:bodyPr>
          <a:lstStyle/>
          <a:p>
            <a:pPr algn="ctr" fontAlgn="base"/>
            <a:endParaRPr lang="ru-RU" sz="3200" dirty="0">
              <a:solidFill>
                <a:schemeClr val="accent6">
                  <a:lumMod val="75000"/>
                </a:schemeClr>
              </a:solidFill>
              <a:effectLst>
                <a:outerShdw blurRad="38100" dist="38100" dir="2700000" algn="tl">
                  <a:srgbClr val="000000">
                    <a:alpha val="43137"/>
                  </a:srgbClr>
                </a:outerShdw>
              </a:effectLst>
              <a:latin typeface="Georgia" pitchFamily="18" charset="0"/>
            </a:endParaRPr>
          </a:p>
          <a:p>
            <a:pPr algn="ctr" fontAlgn="base"/>
            <a:r>
              <a:rPr lang="ru-RU" sz="3200" dirty="0">
                <a:latin typeface="Georgia" pitchFamily="18" charset="0"/>
              </a:rPr>
              <a:t>              </a:t>
            </a:r>
          </a:p>
        </p:txBody>
      </p:sp>
      <p:pic>
        <p:nvPicPr>
          <p:cNvPr id="1026" name="Picture 2" descr="http://monedome.com/data/56ac700d6c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484039"/>
            <a:ext cx="7992888" cy="400110"/>
          </a:xfrm>
          <a:prstGeom prst="rect">
            <a:avLst/>
          </a:prstGeom>
        </p:spPr>
        <p:txBody>
          <a:bodyPr wrap="square">
            <a:spAutoFit/>
          </a:bodyPr>
          <a:lstStyle/>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a:t>
            </a:r>
            <a:endParaRPr lang="ru-RU" sz="2000" b="1" dirty="0">
              <a:solidFill>
                <a:srgbClr val="0070C0"/>
              </a:solidFill>
              <a:latin typeface="Georgia" pitchFamily="18" charset="0"/>
            </a:endParaRPr>
          </a:p>
        </p:txBody>
      </p:sp>
      <p:sp>
        <p:nvSpPr>
          <p:cNvPr id="5" name="Прямоугольник 4"/>
          <p:cNvSpPr/>
          <p:nvPr/>
        </p:nvSpPr>
        <p:spPr>
          <a:xfrm>
            <a:off x="555994" y="460376"/>
            <a:ext cx="8336485" cy="369332"/>
          </a:xfrm>
          <a:prstGeom prst="rect">
            <a:avLst/>
          </a:prstGeom>
        </p:spPr>
        <p:txBody>
          <a:bodyPr wrap="square">
            <a:spAutoFit/>
          </a:bodyPr>
          <a:lstStyle/>
          <a:p>
            <a:pPr algn="just"/>
            <a:r>
              <a:rPr lang="ru-RU" b="1" dirty="0" smtClean="0">
                <a:solidFill>
                  <a:srgbClr val="0070C0"/>
                </a:solidFill>
                <a:latin typeface="Georgia" pitchFamily="18" charset="0"/>
              </a:rPr>
              <a:t>     </a:t>
            </a:r>
            <a:endParaRPr lang="ru-RU" sz="2000" b="1" dirty="0">
              <a:solidFill>
                <a:srgbClr val="0070C0"/>
              </a:solidFill>
              <a:latin typeface="Georgia" pitchFamily="18" charset="0"/>
            </a:endParaRPr>
          </a:p>
        </p:txBody>
      </p:sp>
      <p:sp>
        <p:nvSpPr>
          <p:cNvPr id="3" name="Прямоугольник 2"/>
          <p:cNvSpPr/>
          <p:nvPr/>
        </p:nvSpPr>
        <p:spPr>
          <a:xfrm>
            <a:off x="512626" y="188640"/>
            <a:ext cx="7992888" cy="6678751"/>
          </a:xfrm>
          <a:prstGeom prst="rect">
            <a:avLst/>
          </a:prstGeom>
        </p:spPr>
        <p:txBody>
          <a:bodyPr wrap="square">
            <a:spAutoFit/>
          </a:bodyPr>
          <a:lstStyle/>
          <a:p>
            <a:pPr algn="ctr"/>
            <a:r>
              <a:rPr lang="ru-RU" sz="2400" b="1" dirty="0">
                <a:solidFill>
                  <a:srgbClr val="FF0000"/>
                </a:solidFill>
                <a:latin typeface="Georgia" pitchFamily="18" charset="0"/>
              </a:rPr>
              <a:t>Важно знать, как правильно организовать рабочее место. </a:t>
            </a:r>
          </a:p>
          <a:p>
            <a:pPr algn="just"/>
            <a:r>
              <a:rPr lang="ru-RU" sz="2000" b="1" dirty="0">
                <a:solidFill>
                  <a:srgbClr val="0070C0"/>
                </a:solidFill>
                <a:latin typeface="Georgia" pitchFamily="18" charset="0"/>
              </a:rPr>
              <a:t>Сделать это не трудно, а сохранению здоровья ребенка  может помочь:</a:t>
            </a:r>
          </a:p>
          <a:p>
            <a:pPr marL="342900" indent="-342900" algn="just">
              <a:buFont typeface="Wingdings" pitchFamily="2" charset="2"/>
              <a:buChar char="ü"/>
            </a:pPr>
            <a:r>
              <a:rPr lang="ru-RU" sz="2000" b="1" dirty="0">
                <a:solidFill>
                  <a:srgbClr val="0070C0"/>
                </a:solidFill>
                <a:latin typeface="Georgia" pitchFamily="18" charset="0"/>
              </a:rPr>
              <a:t>Мебель должна соответствовать росту ребенка.  </a:t>
            </a:r>
          </a:p>
          <a:p>
            <a:pPr marL="342900" indent="-342900" algn="just">
              <a:buFont typeface="Wingdings" pitchFamily="2" charset="2"/>
              <a:buChar char="ü"/>
            </a:pPr>
            <a:r>
              <a:rPr lang="ru-RU" sz="2000" b="1" dirty="0">
                <a:solidFill>
                  <a:srgbClr val="0070C0"/>
                </a:solidFill>
                <a:latin typeface="Georgia" pitchFamily="18" charset="0"/>
              </a:rPr>
              <a:t>Стул должен быть обязательно со спинкой. </a:t>
            </a:r>
          </a:p>
          <a:p>
            <a:pPr marL="342900" indent="-342900" algn="just">
              <a:buFont typeface="Wingdings" pitchFamily="2" charset="2"/>
              <a:buChar char="ü"/>
            </a:pPr>
            <a:r>
              <a:rPr lang="ru-RU" sz="2000" b="1" dirty="0">
                <a:solidFill>
                  <a:srgbClr val="0070C0"/>
                </a:solidFill>
                <a:latin typeface="Georgia" pitchFamily="18" charset="0"/>
              </a:rPr>
              <a:t>Сидеть ребенок должен на расстоянии не менее 50-70 см от компьютера (чем дальше, тем лучше), упираясь взором перпендикулярно в центр экрана. </a:t>
            </a:r>
          </a:p>
          <a:p>
            <a:pPr marL="342900" indent="-342900" algn="just">
              <a:buFont typeface="Wingdings" pitchFamily="2" charset="2"/>
              <a:buChar char="ü"/>
            </a:pPr>
            <a:r>
              <a:rPr lang="ru-RU" sz="2000" b="1" dirty="0">
                <a:solidFill>
                  <a:srgbClr val="0070C0"/>
                </a:solidFill>
                <a:latin typeface="Georgia" pitchFamily="18" charset="0"/>
              </a:rPr>
              <a:t>Посадка прямая или слегка наклоненная вперед, с небольшим наклоном головы. </a:t>
            </a:r>
          </a:p>
          <a:p>
            <a:pPr marL="342900" indent="-342900" algn="just">
              <a:buFont typeface="Wingdings" pitchFamily="2" charset="2"/>
              <a:buChar char="ü"/>
            </a:pPr>
            <a:r>
              <a:rPr lang="ru-RU" sz="2000" b="1" dirty="0">
                <a:solidFill>
                  <a:srgbClr val="0070C0"/>
                </a:solidFill>
                <a:latin typeface="Georgia" pitchFamily="18" charset="0"/>
              </a:rPr>
              <a:t>Чтобы обеспечить устойчивость посадки, ребенок должен сидеть на стуле, опираясь на 2/3 - 3/4 длины бедра.</a:t>
            </a:r>
          </a:p>
          <a:p>
            <a:pPr marL="342900" indent="-342900" algn="just">
              <a:buFont typeface="Wingdings" pitchFamily="2" charset="2"/>
              <a:buChar char="ü"/>
            </a:pPr>
            <a:r>
              <a:rPr lang="ru-RU" sz="2000" b="1" dirty="0">
                <a:solidFill>
                  <a:srgbClr val="0070C0"/>
                </a:solidFill>
                <a:latin typeface="Georgia" pitchFamily="18" charset="0"/>
              </a:rPr>
              <a:t> Между корпусом тела и краем стола сохраняется свободное пространство не менее 5 см. </a:t>
            </a:r>
          </a:p>
          <a:p>
            <a:pPr marL="342900" indent="-342900" algn="just">
              <a:buFont typeface="Wingdings" pitchFamily="2" charset="2"/>
              <a:buChar char="ü"/>
            </a:pPr>
            <a:r>
              <a:rPr lang="ru-RU" sz="2000" b="1" dirty="0">
                <a:solidFill>
                  <a:srgbClr val="0070C0"/>
                </a:solidFill>
                <a:latin typeface="Georgia" pitchFamily="18" charset="0"/>
              </a:rPr>
              <a:t>Руки свободно лежат на столе. Ноги согнуты в тазобедренном и коленном суставах под прямым углом и располагаются под столом на соответствующей подставке.</a:t>
            </a:r>
          </a:p>
          <a:p>
            <a:pPr algn="ctr"/>
            <a:endParaRPr lang="ru-RU" sz="2000" b="1" dirty="0">
              <a:solidFill>
                <a:srgbClr val="0070C0"/>
              </a:solidFill>
              <a:latin typeface="Georgia" pitchFamily="18" charset="0"/>
            </a:endParaRPr>
          </a:p>
        </p:txBody>
      </p:sp>
    </p:spTree>
    <p:extLst>
      <p:ext uri="{BB962C8B-B14F-4D97-AF65-F5344CB8AC3E}">
        <p14:creationId xmlns:p14="http://schemas.microsoft.com/office/powerpoint/2010/main" val="1932563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18"/>
            <a:ext cx="9036496" cy="1077218"/>
          </a:xfrm>
          <a:prstGeom prst="rect">
            <a:avLst/>
          </a:prstGeom>
        </p:spPr>
        <p:txBody>
          <a:bodyPr wrap="square">
            <a:spAutoFit/>
          </a:bodyPr>
          <a:lstStyle/>
          <a:p>
            <a:pPr algn="ctr" fontAlgn="base"/>
            <a:endParaRPr lang="ru-RU" sz="3200" dirty="0">
              <a:solidFill>
                <a:schemeClr val="accent6">
                  <a:lumMod val="75000"/>
                </a:schemeClr>
              </a:solidFill>
              <a:effectLst>
                <a:outerShdw blurRad="38100" dist="38100" dir="2700000" algn="tl">
                  <a:srgbClr val="000000">
                    <a:alpha val="43137"/>
                  </a:srgbClr>
                </a:outerShdw>
              </a:effectLst>
              <a:latin typeface="Georgia" pitchFamily="18" charset="0"/>
            </a:endParaRPr>
          </a:p>
          <a:p>
            <a:pPr algn="ctr" fontAlgn="base"/>
            <a:r>
              <a:rPr lang="ru-RU" sz="3200" dirty="0">
                <a:latin typeface="Georgia" pitchFamily="18" charset="0"/>
              </a:rPr>
              <a:t>              </a:t>
            </a:r>
          </a:p>
        </p:txBody>
      </p:sp>
      <p:pic>
        <p:nvPicPr>
          <p:cNvPr id="1026" name="Picture 2" descr="http://monedome.com/data/56ac700d6c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484039"/>
            <a:ext cx="7992888" cy="400110"/>
          </a:xfrm>
          <a:prstGeom prst="rect">
            <a:avLst/>
          </a:prstGeom>
        </p:spPr>
        <p:txBody>
          <a:bodyPr wrap="square">
            <a:spAutoFit/>
          </a:bodyPr>
          <a:lstStyle/>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a:t>
            </a:r>
            <a:endParaRPr lang="ru-RU" sz="2000" b="1" dirty="0">
              <a:solidFill>
                <a:srgbClr val="0070C0"/>
              </a:solidFill>
              <a:latin typeface="Georgia" pitchFamily="18" charset="0"/>
            </a:endParaRPr>
          </a:p>
        </p:txBody>
      </p:sp>
      <p:sp>
        <p:nvSpPr>
          <p:cNvPr id="5" name="Прямоугольник 4"/>
          <p:cNvSpPr/>
          <p:nvPr/>
        </p:nvSpPr>
        <p:spPr>
          <a:xfrm>
            <a:off x="555994" y="460376"/>
            <a:ext cx="8336485" cy="369332"/>
          </a:xfrm>
          <a:prstGeom prst="rect">
            <a:avLst/>
          </a:prstGeom>
        </p:spPr>
        <p:txBody>
          <a:bodyPr wrap="square">
            <a:spAutoFit/>
          </a:bodyPr>
          <a:lstStyle/>
          <a:p>
            <a:pPr algn="just"/>
            <a:r>
              <a:rPr lang="ru-RU" b="1" dirty="0" smtClean="0">
                <a:solidFill>
                  <a:srgbClr val="0070C0"/>
                </a:solidFill>
                <a:latin typeface="Georgia" pitchFamily="18" charset="0"/>
              </a:rPr>
              <a:t>     </a:t>
            </a:r>
            <a:endParaRPr lang="ru-RU" sz="2000" b="1" dirty="0">
              <a:solidFill>
                <a:srgbClr val="0070C0"/>
              </a:solidFill>
              <a:latin typeface="Georgia" pitchFamily="18" charset="0"/>
            </a:endParaRPr>
          </a:p>
        </p:txBody>
      </p:sp>
      <p:sp>
        <p:nvSpPr>
          <p:cNvPr id="3" name="Прямоугольник 2"/>
          <p:cNvSpPr/>
          <p:nvPr/>
        </p:nvSpPr>
        <p:spPr>
          <a:xfrm>
            <a:off x="512626" y="188640"/>
            <a:ext cx="7992888" cy="2246769"/>
          </a:xfrm>
          <a:prstGeom prst="rect">
            <a:avLst/>
          </a:prstGeom>
        </p:spPr>
        <p:txBody>
          <a:bodyPr wrap="square">
            <a:spAutoFit/>
          </a:bodyPr>
          <a:lstStyle/>
          <a:p>
            <a:pPr marL="342900" indent="-342900" algn="just">
              <a:buFont typeface="Wingdings" pitchFamily="2" charset="2"/>
              <a:buChar char="ü"/>
            </a:pPr>
            <a:r>
              <a:rPr lang="ru-RU" sz="2000" b="1" dirty="0" smtClean="0">
                <a:solidFill>
                  <a:srgbClr val="0070C0"/>
                </a:solidFill>
                <a:latin typeface="Georgia" pitchFamily="18" charset="0"/>
              </a:rPr>
              <a:t>Стол</a:t>
            </a:r>
            <a:r>
              <a:rPr lang="ru-RU" sz="2000" b="1" dirty="0">
                <a:solidFill>
                  <a:srgbClr val="0070C0"/>
                </a:solidFill>
                <a:latin typeface="Georgia" pitchFamily="18" charset="0"/>
              </a:rPr>
              <a:t>, на котором стоит компьютер, следует поставить в хорошо освещенное место, но так, чтобы на экране не было бликов. </a:t>
            </a:r>
            <a:endParaRPr lang="ru-RU" sz="2000" b="1" dirty="0" smtClean="0">
              <a:solidFill>
                <a:srgbClr val="0070C0"/>
              </a:solidFill>
              <a:latin typeface="Georgia" pitchFamily="18" charset="0"/>
            </a:endParaRPr>
          </a:p>
          <a:p>
            <a:pPr marL="342900" indent="-342900" algn="just">
              <a:buFont typeface="Wingdings" pitchFamily="2" charset="2"/>
              <a:buChar char="ü"/>
            </a:pPr>
            <a:endParaRPr lang="ru-RU" sz="2000" b="1" dirty="0" smtClean="0">
              <a:solidFill>
                <a:srgbClr val="0070C0"/>
              </a:solidFill>
              <a:latin typeface="Georgia" pitchFamily="18" charset="0"/>
            </a:endParaRPr>
          </a:p>
          <a:p>
            <a:pPr algn="just"/>
            <a:r>
              <a:rPr lang="ru-RU" sz="2000" b="1" dirty="0" smtClean="0">
                <a:solidFill>
                  <a:srgbClr val="FF0000"/>
                </a:solidFill>
                <a:latin typeface="Georgia" pitchFamily="18" charset="0"/>
              </a:rPr>
              <a:t>Помните</a:t>
            </a:r>
            <a:r>
              <a:rPr lang="ru-RU" sz="2000" b="1" dirty="0">
                <a:solidFill>
                  <a:srgbClr val="FF0000"/>
                </a:solidFill>
                <a:latin typeface="Georgia" pitchFamily="18" charset="0"/>
              </a:rPr>
              <a:t>, занятия на компьютере принесут пользу, если вы прислушаетесь к нашим рекомендациям и будете их выполнять. От этого зависит здоровье вашего ребенка</a:t>
            </a:r>
            <a:r>
              <a:rPr lang="ru-RU" sz="2000" b="1" dirty="0">
                <a:solidFill>
                  <a:srgbClr val="0070C0"/>
                </a:solidFill>
                <a:latin typeface="Georgia" pitchFamily="18" charset="0"/>
              </a:rPr>
              <a:t>.</a:t>
            </a:r>
          </a:p>
        </p:txBody>
      </p:sp>
      <p:sp>
        <p:nvSpPr>
          <p:cNvPr id="6" name="Прямоугольник 5"/>
          <p:cNvSpPr/>
          <p:nvPr/>
        </p:nvSpPr>
        <p:spPr>
          <a:xfrm>
            <a:off x="512626" y="2435409"/>
            <a:ext cx="8163830" cy="3970318"/>
          </a:xfrm>
          <a:prstGeom prst="rect">
            <a:avLst/>
          </a:prstGeom>
        </p:spPr>
        <p:txBody>
          <a:bodyPr wrap="square">
            <a:spAutoFit/>
          </a:bodyPr>
          <a:lstStyle/>
          <a:p>
            <a:pPr algn="ctr"/>
            <a:r>
              <a:rPr lang="ru-RU" sz="2400" b="1" dirty="0">
                <a:solidFill>
                  <a:srgbClr val="FF0000"/>
                </a:solidFill>
                <a:latin typeface="Georgia" pitchFamily="18" charset="0"/>
              </a:rPr>
              <a:t>Как правильно сидеть за компьютером</a:t>
            </a:r>
            <a:r>
              <a:rPr lang="ru-RU" sz="2400" b="1" dirty="0" smtClean="0">
                <a:solidFill>
                  <a:srgbClr val="FF0000"/>
                </a:solidFill>
                <a:latin typeface="Georgia" pitchFamily="18" charset="0"/>
              </a:rPr>
              <a:t>?</a:t>
            </a:r>
          </a:p>
          <a:p>
            <a:pPr algn="ctr"/>
            <a:endParaRPr lang="ru-RU" sz="1200" b="1" dirty="0">
              <a:solidFill>
                <a:srgbClr val="FF0000"/>
              </a:solidFill>
              <a:latin typeface="Georgia" pitchFamily="18" charset="0"/>
            </a:endParaRPr>
          </a:p>
          <a:p>
            <a:pPr algn="just"/>
            <a:r>
              <a:rPr lang="ru-RU" b="1" dirty="0" smtClean="0">
                <a:solidFill>
                  <a:srgbClr val="0070C0"/>
                </a:solidFill>
                <a:latin typeface="Georgia" pitchFamily="18" charset="0"/>
              </a:rPr>
              <a:t>     Не </a:t>
            </a:r>
            <a:r>
              <a:rPr lang="ru-RU" b="1" dirty="0">
                <a:solidFill>
                  <a:srgbClr val="0070C0"/>
                </a:solidFill>
                <a:latin typeface="Georgia" pitchFamily="18" charset="0"/>
              </a:rPr>
              <a:t>забудьте о том, что за компьютером будет сидеть ребенок, а не взрослый, поэтому размеры компьютерного стола и стула должны соответствовать его росту. Проследите, чтобы он ровно держал спину, не клал ногу на ногу, не слишком перегибал запястье, не задирал голову. Добиться удобной посадки можно, подставив под ноги подставку. Экран должен быть расположен так, чтобы по отношению к центру дисплея взгляд падал немного сверху вниз, под углом 10–20 градусов. Проверьте, ровно ли стоит монитор, не приходится ли ребенку поворачиваться к нему. Лучше всего расположить монитор на таком расстоянии, чтобы ребенок мог коснуться его кончиками пальцев вытянутой руки.</a:t>
            </a:r>
          </a:p>
        </p:txBody>
      </p:sp>
    </p:spTree>
    <p:extLst>
      <p:ext uri="{BB962C8B-B14F-4D97-AF65-F5344CB8AC3E}">
        <p14:creationId xmlns:p14="http://schemas.microsoft.com/office/powerpoint/2010/main" val="2930521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18"/>
            <a:ext cx="9036496" cy="1077218"/>
          </a:xfrm>
          <a:prstGeom prst="rect">
            <a:avLst/>
          </a:prstGeom>
        </p:spPr>
        <p:txBody>
          <a:bodyPr wrap="square">
            <a:spAutoFit/>
          </a:bodyPr>
          <a:lstStyle/>
          <a:p>
            <a:pPr algn="ctr" fontAlgn="base"/>
            <a:endParaRPr lang="ru-RU" sz="3200" dirty="0">
              <a:solidFill>
                <a:schemeClr val="accent6">
                  <a:lumMod val="75000"/>
                </a:schemeClr>
              </a:solidFill>
              <a:effectLst>
                <a:outerShdw blurRad="38100" dist="38100" dir="2700000" algn="tl">
                  <a:srgbClr val="000000">
                    <a:alpha val="43137"/>
                  </a:srgbClr>
                </a:outerShdw>
              </a:effectLst>
              <a:latin typeface="Georgia" pitchFamily="18" charset="0"/>
            </a:endParaRPr>
          </a:p>
          <a:p>
            <a:pPr algn="ctr" fontAlgn="base"/>
            <a:r>
              <a:rPr lang="ru-RU" sz="3200" dirty="0">
                <a:latin typeface="Georgia" pitchFamily="18" charset="0"/>
              </a:rPr>
              <a:t>              </a:t>
            </a:r>
          </a:p>
        </p:txBody>
      </p:sp>
      <p:pic>
        <p:nvPicPr>
          <p:cNvPr id="1026" name="Picture 2" descr="http://monedome.com/data/56ac700d6c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484039"/>
            <a:ext cx="7992888" cy="400110"/>
          </a:xfrm>
          <a:prstGeom prst="rect">
            <a:avLst/>
          </a:prstGeom>
        </p:spPr>
        <p:txBody>
          <a:bodyPr wrap="square">
            <a:spAutoFit/>
          </a:bodyPr>
          <a:lstStyle/>
          <a:p>
            <a:pPr algn="just"/>
            <a:r>
              <a:rPr lang="ru-RU" sz="2000" b="1" dirty="0">
                <a:solidFill>
                  <a:srgbClr val="0070C0"/>
                </a:solidFill>
                <a:latin typeface="Georgia" pitchFamily="18" charset="0"/>
              </a:rPr>
              <a:t> </a:t>
            </a:r>
            <a:r>
              <a:rPr lang="ru-RU" sz="2000" b="1" dirty="0" smtClean="0">
                <a:solidFill>
                  <a:srgbClr val="0070C0"/>
                </a:solidFill>
                <a:latin typeface="Georgia" pitchFamily="18" charset="0"/>
              </a:rPr>
              <a:t>    </a:t>
            </a:r>
            <a:endParaRPr lang="ru-RU" sz="2000" b="1" dirty="0">
              <a:solidFill>
                <a:srgbClr val="0070C0"/>
              </a:solidFill>
              <a:latin typeface="Georgia" pitchFamily="18" charset="0"/>
            </a:endParaRPr>
          </a:p>
        </p:txBody>
      </p:sp>
      <p:sp>
        <p:nvSpPr>
          <p:cNvPr id="5" name="Прямоугольник 4"/>
          <p:cNvSpPr/>
          <p:nvPr/>
        </p:nvSpPr>
        <p:spPr>
          <a:xfrm>
            <a:off x="555994" y="460376"/>
            <a:ext cx="8336485" cy="369332"/>
          </a:xfrm>
          <a:prstGeom prst="rect">
            <a:avLst/>
          </a:prstGeom>
        </p:spPr>
        <p:txBody>
          <a:bodyPr wrap="square">
            <a:spAutoFit/>
          </a:bodyPr>
          <a:lstStyle/>
          <a:p>
            <a:pPr algn="just"/>
            <a:r>
              <a:rPr lang="ru-RU" b="1" dirty="0" smtClean="0">
                <a:solidFill>
                  <a:srgbClr val="0070C0"/>
                </a:solidFill>
                <a:latin typeface="Georgia" pitchFamily="18" charset="0"/>
              </a:rPr>
              <a:t>     </a:t>
            </a:r>
            <a:endParaRPr lang="ru-RU" sz="2000" b="1" dirty="0">
              <a:solidFill>
                <a:srgbClr val="0070C0"/>
              </a:solidFill>
              <a:latin typeface="Georgia" pitchFamily="18" charset="0"/>
            </a:endParaRPr>
          </a:p>
        </p:txBody>
      </p:sp>
      <p:pic>
        <p:nvPicPr>
          <p:cNvPr id="7" name="Picture 4" descr="http://shkola9-2012.ucoz.ru/_nw/3/419695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852936"/>
            <a:ext cx="5400600" cy="366984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65312" y="480152"/>
            <a:ext cx="8083152" cy="2246769"/>
          </a:xfrm>
          <a:prstGeom prst="rect">
            <a:avLst/>
          </a:prstGeom>
        </p:spPr>
        <p:txBody>
          <a:bodyPr wrap="square">
            <a:spAutoFit/>
          </a:bodyPr>
          <a:lstStyle/>
          <a:p>
            <a:pPr algn="just"/>
            <a:r>
              <a:rPr lang="ru-RU" dirty="0" smtClean="0"/>
              <a:t>     </a:t>
            </a:r>
            <a:r>
              <a:rPr lang="ru-RU" sz="2000" b="1" dirty="0" smtClean="0">
                <a:solidFill>
                  <a:srgbClr val="FF0000"/>
                </a:solidFill>
                <a:latin typeface="Georgia" pitchFamily="18" charset="0"/>
              </a:rPr>
              <a:t>Помните! Детям </a:t>
            </a:r>
            <a:r>
              <a:rPr lang="ru-RU" sz="2000" b="1" dirty="0">
                <a:solidFill>
                  <a:srgbClr val="FF0000"/>
                </a:solidFill>
                <a:latin typeface="Georgia" pitchFamily="18" charset="0"/>
              </a:rPr>
              <a:t>рано или поздно придётся изучать компьютер, </a:t>
            </a:r>
            <a:r>
              <a:rPr lang="ru-RU" sz="2000" b="1" dirty="0" smtClean="0">
                <a:solidFill>
                  <a:srgbClr val="FF0000"/>
                </a:solidFill>
                <a:latin typeface="Georgia" pitchFamily="18" charset="0"/>
              </a:rPr>
              <a:t> компьютерные программы </a:t>
            </a:r>
            <a:r>
              <a:rPr lang="ru-RU" sz="2000" b="1" dirty="0">
                <a:solidFill>
                  <a:srgbClr val="FF0000"/>
                </a:solidFill>
                <a:latin typeface="Georgia" pitchFamily="18" charset="0"/>
              </a:rPr>
              <a:t>и работать с ними. С помощью компьютера и Интернета дети смогут узнавать множество полезной и интересной информации, занявшись самообучением. Однако когда дети используют компьютер не по этим назначениям – это уже другой вопрос.</a:t>
            </a:r>
          </a:p>
        </p:txBody>
      </p:sp>
    </p:spTree>
    <p:extLst>
      <p:ext uri="{BB962C8B-B14F-4D97-AF65-F5344CB8AC3E}">
        <p14:creationId xmlns:p14="http://schemas.microsoft.com/office/powerpoint/2010/main" val="1589703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1011</Words>
  <Application>Microsoft Office PowerPoint</Application>
  <PresentationFormat>Экран (4:3)</PresentationFormat>
  <Paragraphs>138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Садик</dc:creator>
  <cp:lastModifiedBy>Садик</cp:lastModifiedBy>
  <cp:revision>81</cp:revision>
  <dcterms:created xsi:type="dcterms:W3CDTF">2017-01-12T11:07:28Z</dcterms:created>
  <dcterms:modified xsi:type="dcterms:W3CDTF">2018-03-01T06:58:10Z</dcterms:modified>
</cp:coreProperties>
</file>